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2" r:id="rId6"/>
    <p:sldId id="295" r:id="rId7"/>
    <p:sldId id="305" r:id="rId8"/>
    <p:sldId id="326" r:id="rId9"/>
    <p:sldId id="279" r:id="rId10"/>
    <p:sldId id="264" r:id="rId11"/>
    <p:sldId id="271" r:id="rId12"/>
    <p:sldId id="267" r:id="rId13"/>
    <p:sldId id="277" r:id="rId14"/>
    <p:sldId id="296" r:id="rId15"/>
    <p:sldId id="265" r:id="rId16"/>
    <p:sldId id="268" r:id="rId17"/>
    <p:sldId id="275" r:id="rId18"/>
    <p:sldId id="273" r:id="rId19"/>
    <p:sldId id="301" r:id="rId20"/>
    <p:sldId id="298" r:id="rId21"/>
    <p:sldId id="300" r:id="rId22"/>
    <p:sldId id="307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23" r:id="rId32"/>
    <p:sldId id="318" r:id="rId33"/>
    <p:sldId id="322" r:id="rId34"/>
    <p:sldId id="321" r:id="rId35"/>
    <p:sldId id="324" r:id="rId36"/>
    <p:sldId id="325" r:id="rId37"/>
    <p:sldId id="299" r:id="rId38"/>
    <p:sldId id="306" r:id="rId39"/>
    <p:sldId id="287" r:id="rId40"/>
    <p:sldId id="308" r:id="rId41"/>
    <p:sldId id="309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6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>
        <p:scale>
          <a:sx n="80" d="100"/>
          <a:sy n="80" d="100"/>
        </p:scale>
        <p:origin x="-6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EF1E6-D7A5-47DC-B1E1-EB7D9E2EB23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8A4F-94E7-4BC5-BB75-CEFB94A7B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8A4F-94E7-4BC5-BB75-CEFB94A7BCE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724741-0AA9-409C-90C9-89499DE010F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4FC225-0A79-4B18-A8CF-7A1176B7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ndawi.com/journals/jop/2012/460956/" TargetMode="External"/><Relationship Id="rId7" Type="http://schemas.openxmlformats.org/officeDocument/2006/relationships/hyperlink" Target="http://www.ncbi.nlm.nih.gov/pubmed/17013395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rain.oxfordjournals.org/content/early/2011/02/08/brain.awq373" TargetMode="External"/><Relationship Id="rId5" Type="http://schemas.openxmlformats.org/officeDocument/2006/relationships/hyperlink" Target="http://archopht.ama-assn.org/cgi/content/full/125/9/1255" TargetMode="External"/><Relationship Id="rId4" Type="http://schemas.openxmlformats.org/officeDocument/2006/relationships/hyperlink" Target="http://www.ncbi.nlm.nih.gov/pmc/articles/PMC1279676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people.inf.ethz.ch/anmaria/papers/AnisimovaGascuel_SystBiol-small.pdf" TargetMode="External"/><Relationship Id="rId3" Type="http://schemas.openxmlformats.org/officeDocument/2006/relationships/hyperlink" Target="http://www.biomedcentral.com/1471-2148/10/8" TargetMode="External"/><Relationship Id="rId7" Type="http://schemas.openxmlformats.org/officeDocument/2006/relationships/hyperlink" Target="http://sysbio.oxfordjournals.org/content/52/5/696.lo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be.oxfordjournals.org/content/17/4/540.long" TargetMode="External"/><Relationship Id="rId5" Type="http://schemas.openxmlformats.org/officeDocument/2006/relationships/hyperlink" Target="http://dx.crossref.org/10.1093/nar/gkh340" TargetMode="External"/><Relationship Id="rId10" Type="http://schemas.openxmlformats.org/officeDocument/2006/relationships/hyperlink" Target="http://hmg.oxfordjournals.org/content/early/2009/11/11/hmg.ddp500" TargetMode="External"/><Relationship Id="rId4" Type="http://schemas.openxmlformats.org/officeDocument/2006/relationships/hyperlink" Target="http://nar.oxfordjournals.org/content/36/suppl_2/W465.abstract" TargetMode="External"/><Relationship Id="rId9" Type="http://schemas.openxmlformats.org/officeDocument/2006/relationships/hyperlink" Target="http://www.citeulike.org/user/rvosa/article/2346707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ey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2286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676400"/>
            <a:ext cx="4114800" cy="2286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Congenital       X-linked nystagmus</a:t>
            </a:r>
            <a:br>
              <a:rPr lang="en-US" sz="3600" b="1" dirty="0" smtClean="0"/>
            </a:br>
            <a:r>
              <a:rPr lang="en-US" sz="3600" b="1" dirty="0" smtClean="0"/>
              <a:t>and FRMD7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4495800"/>
            <a:ext cx="2362200" cy="5334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Kristen Klimo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172200"/>
            <a:ext cx="464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http://klimogen677s12.weebly.com/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/>
              <a:t>Question 1:</a:t>
            </a:r>
          </a:p>
          <a:p>
            <a:pPr marL="0">
              <a:buNone/>
            </a:pPr>
            <a:r>
              <a:rPr lang="en-US" dirty="0" smtClean="0"/>
              <a:t>If FRMD7 is involved with growth cone formation, what other cytoskeleton proteins does it interact with?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work m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022" y="-76200"/>
            <a:ext cx="7169955" cy="6858000"/>
          </a:xfrm>
          <a:prstGeom prst="rect">
            <a:avLst/>
          </a:prstGeom>
        </p:spPr>
      </p:pic>
      <p:pic>
        <p:nvPicPr>
          <p:cNvPr id="3" name="Picture 2" descr="hnb_string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5943600"/>
            <a:ext cx="2161780" cy="43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work m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022" y="-76200"/>
            <a:ext cx="7169955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91200" y="2362200"/>
            <a:ext cx="2514600" cy="205740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hnb_string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5943600"/>
            <a:ext cx="2161780" cy="43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work m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24400" y="762000"/>
            <a:ext cx="9190955" cy="5318382"/>
          </a:xfrm>
          <a:prstGeom prst="rect">
            <a:avLst/>
          </a:prstGeom>
        </p:spPr>
      </p:pic>
      <p:pic>
        <p:nvPicPr>
          <p:cNvPr id="3" name="Picture 2" descr="TAC Mo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0"/>
            <a:ext cx="8346652" cy="3733421"/>
          </a:xfrm>
          <a:prstGeom prst="rect">
            <a:avLst/>
          </a:prstGeom>
        </p:spPr>
      </p:pic>
      <p:pic>
        <p:nvPicPr>
          <p:cNvPr id="5" name="Picture 4" descr="hnb_string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5943600"/>
            <a:ext cx="2161780" cy="43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work m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24400" y="762000"/>
            <a:ext cx="9190955" cy="5318382"/>
          </a:xfrm>
          <a:prstGeom prst="rect">
            <a:avLst/>
          </a:prstGeom>
        </p:spPr>
      </p:pic>
      <p:pic>
        <p:nvPicPr>
          <p:cNvPr id="3" name="Picture 2" descr="TAC Mo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0"/>
            <a:ext cx="8346652" cy="37334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209800" y="3124200"/>
            <a:ext cx="4343400" cy="609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nb_string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5943600"/>
            <a:ext cx="2161780" cy="43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dirty="0" smtClean="0"/>
              <a:t>Since the TAC complex is full of proteins that excite neurons, including those involved in muscle contraction and calcium secretion, this complex </a:t>
            </a:r>
            <a:r>
              <a:rPr lang="en-US" dirty="0" smtClean="0"/>
              <a:t>interacts </a:t>
            </a:r>
            <a:r>
              <a:rPr lang="en-US" dirty="0" smtClean="0"/>
              <a:t>with FRMD7 during axonal growth cone formation.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60960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http://www.humanesociety.org/news/news/2009/02/too_fixated_on_mice_022009.html</a:t>
            </a:r>
            <a:endParaRPr lang="en-US" sz="1400" dirty="0"/>
          </a:p>
        </p:txBody>
      </p:sp>
      <p:pic>
        <p:nvPicPr>
          <p:cNvPr id="5" name="Picture 4" descr="Mous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447800"/>
            <a:ext cx="4876800" cy="40459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TAP tags</a:t>
            </a:r>
          </a:p>
          <a:p>
            <a:r>
              <a:rPr lang="en-US" dirty="0" err="1" smtClean="0"/>
              <a:t>MudPit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Experiment 1</a:t>
            </a:r>
            <a:endParaRPr lang="en-US" dirty="0"/>
          </a:p>
        </p:txBody>
      </p:sp>
      <p:pic>
        <p:nvPicPr>
          <p:cNvPr id="4" name="Picture 3" descr="Tap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7848" y="1143000"/>
            <a:ext cx="4205552" cy="49589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29000" y="624840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http://en.wikipedia.org/wiki/File:Taptag_simple.png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6019800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http://www.pnas.org/content/100/13/7644/F3.expansion.html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2098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proteins in TAC complex, including FRMD7 pull down each other</a:t>
            </a:r>
            <a:endParaRPr lang="en-US" sz="3200" dirty="0"/>
          </a:p>
        </p:txBody>
      </p:sp>
      <p:pic>
        <p:nvPicPr>
          <p:cNvPr id="8" name="Picture 7" descr="F1.large.jpg"/>
          <p:cNvPicPr>
            <a:picLocks noChangeAspect="1"/>
          </p:cNvPicPr>
          <p:nvPr/>
        </p:nvPicPr>
        <p:blipFill>
          <a:blip r:embed="rId3" cstate="print"/>
          <a:srcRect r="26395"/>
          <a:stretch>
            <a:fillRect/>
          </a:stretch>
        </p:blipFill>
        <p:spPr>
          <a:xfrm>
            <a:off x="533400" y="1981200"/>
            <a:ext cx="4861470" cy="3276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u="sng" dirty="0" smtClean="0"/>
              <a:t>Question 2:</a:t>
            </a:r>
          </a:p>
          <a:p>
            <a:pPr marL="0" indent="0">
              <a:buNone/>
            </a:pPr>
            <a:r>
              <a:rPr lang="en-US" dirty="0" smtClean="0"/>
              <a:t>Are FRMD7 and TAC4 co-localizing in the motor neuron cells, or do they simply interact briefly?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3429000"/>
          </a:xfrm>
        </p:spPr>
        <p:txBody>
          <a:bodyPr/>
          <a:lstStyle/>
          <a:p>
            <a:r>
              <a:rPr lang="en-US" dirty="0" smtClean="0"/>
              <a:t>Congenital</a:t>
            </a:r>
          </a:p>
          <a:p>
            <a:r>
              <a:rPr lang="en-US" dirty="0" smtClean="0"/>
              <a:t>Late-onset</a:t>
            </a:r>
          </a:p>
          <a:p>
            <a:r>
              <a:rPr lang="en-US" dirty="0" smtClean="0"/>
              <a:t>Disease associated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1.9/1000 people worldwide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is Nystagmus?</a:t>
            </a:r>
            <a:endParaRPr lang="en-US" dirty="0"/>
          </a:p>
        </p:txBody>
      </p:sp>
      <p:pic>
        <p:nvPicPr>
          <p:cNvPr id="7" name="Picture 6" descr="4-Ey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179564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5800" y="60198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http://www.fraternalorderofmoai.org/huimalu/viewtopic.php?f=9&amp;t=13034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TAC4 and FRMD7 are able to pull down each other in the Tap Tag/</a:t>
            </a:r>
            <a:r>
              <a:rPr lang="en-US" dirty="0" err="1" smtClean="0"/>
              <a:t>MudPit</a:t>
            </a:r>
            <a:r>
              <a:rPr lang="en-US" dirty="0" smtClean="0"/>
              <a:t> analysis, they most likely co-localize in the mouse embryo motor neuron cells for more than a brief period of time.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Experiment 2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6019800" y="1828800"/>
            <a:ext cx="1447800" cy="76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TAC4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1600200" y="1853625"/>
            <a:ext cx="1447800" cy="7620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FRMD7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4"/>
            <a:endCxn id="18" idx="0"/>
          </p:cNvCxnSpPr>
          <p:nvPr/>
        </p:nvCxnSpPr>
        <p:spPr>
          <a:xfrm>
            <a:off x="2324100" y="2615625"/>
            <a:ext cx="342900" cy="11181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4"/>
            <a:endCxn id="20" idx="0"/>
          </p:cNvCxnSpPr>
          <p:nvPr/>
        </p:nvCxnSpPr>
        <p:spPr>
          <a:xfrm flipH="1">
            <a:off x="6172200" y="2590800"/>
            <a:ext cx="571500" cy="10784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2"/>
            <a:endCxn id="24" idx="1"/>
          </p:cNvCxnSpPr>
          <p:nvPr/>
        </p:nvCxnSpPr>
        <p:spPr>
          <a:xfrm>
            <a:off x="2667000" y="4103132"/>
            <a:ext cx="914400" cy="10908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2"/>
            <a:endCxn id="24" idx="3"/>
          </p:cNvCxnSpPr>
          <p:nvPr/>
        </p:nvCxnSpPr>
        <p:spPr>
          <a:xfrm flipH="1">
            <a:off x="5029200" y="4038600"/>
            <a:ext cx="1143000" cy="11554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 for FRMD7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3669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 for TAC4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49016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Merge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685800"/>
            <a:ext cx="1752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Culture Cells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13716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895600" y="62454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685800"/>
            <a:ext cx="1752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Culture Cells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9888" y="1676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13716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114800" y="685800"/>
            <a:ext cx="1447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32004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95600" y="62454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685800"/>
            <a:ext cx="1752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Culture Cells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9888" y="1676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grpSp>
        <p:nvGrpSpPr>
          <p:cNvPr id="2" name="Group 97"/>
          <p:cNvGrpSpPr/>
          <p:nvPr/>
        </p:nvGrpSpPr>
        <p:grpSpPr>
          <a:xfrm>
            <a:off x="6858000" y="762000"/>
            <a:ext cx="1371600" cy="1207532"/>
            <a:chOff x="7010400" y="762000"/>
            <a:chExt cx="1371600" cy="1207532"/>
          </a:xfrm>
        </p:grpSpPr>
        <p:cxnSp>
          <p:nvCxnSpPr>
            <p:cNvPr id="12" name="Curved Connector 11"/>
            <p:cNvCxnSpPr/>
            <p:nvPr/>
          </p:nvCxnSpPr>
          <p:spPr>
            <a:xfrm>
              <a:off x="7010400" y="7620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15200" y="160020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RNA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3716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114800" y="685800"/>
            <a:ext cx="1447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32004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59436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5600" y="62484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685800"/>
            <a:ext cx="1752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Culture Cells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9888" y="1676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grpSp>
        <p:nvGrpSpPr>
          <p:cNvPr id="2" name="Group 97"/>
          <p:cNvGrpSpPr/>
          <p:nvPr/>
        </p:nvGrpSpPr>
        <p:grpSpPr>
          <a:xfrm>
            <a:off x="6858000" y="762000"/>
            <a:ext cx="1371600" cy="1207532"/>
            <a:chOff x="7010400" y="762000"/>
            <a:chExt cx="1371600" cy="1207532"/>
          </a:xfrm>
        </p:grpSpPr>
        <p:cxnSp>
          <p:nvCxnSpPr>
            <p:cNvPr id="12" name="Curved Connector 11"/>
            <p:cNvCxnSpPr/>
            <p:nvPr/>
          </p:nvCxnSpPr>
          <p:spPr>
            <a:xfrm>
              <a:off x="7010400" y="7620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15200" y="160020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RNA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3716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114800" y="685800"/>
            <a:ext cx="1447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295400" y="3581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Reverse Transcriptase</a:t>
            </a:r>
            <a:endParaRPr lang="en-US" dirty="0"/>
          </a:p>
        </p:txBody>
      </p:sp>
      <p:sp>
        <p:nvSpPr>
          <p:cNvPr id="107" name="Right Arrow 106"/>
          <p:cNvSpPr/>
          <p:nvPr/>
        </p:nvSpPr>
        <p:spPr>
          <a:xfrm>
            <a:off x="32004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59436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95600" y="62484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  <p:grpSp>
        <p:nvGrpSpPr>
          <p:cNvPr id="20" name="Group 98"/>
          <p:cNvGrpSpPr/>
          <p:nvPr/>
        </p:nvGrpSpPr>
        <p:grpSpPr>
          <a:xfrm>
            <a:off x="1066800" y="2743200"/>
            <a:ext cx="1676400" cy="762000"/>
            <a:chOff x="1066800" y="2743200"/>
            <a:chExt cx="1676400" cy="762000"/>
          </a:xfrm>
        </p:grpSpPr>
        <p:cxnSp>
          <p:nvCxnSpPr>
            <p:cNvPr id="21" name="Curved Connector 20"/>
            <p:cNvCxnSpPr/>
            <p:nvPr/>
          </p:nvCxnSpPr>
          <p:spPr>
            <a:xfrm>
              <a:off x="1143000" y="27432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>
              <a:off x="1066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057400" y="2895600"/>
              <a:ext cx="6858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685800"/>
            <a:ext cx="1752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Culture Cells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9888" y="1676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grpSp>
        <p:nvGrpSpPr>
          <p:cNvPr id="2" name="Group 97"/>
          <p:cNvGrpSpPr/>
          <p:nvPr/>
        </p:nvGrpSpPr>
        <p:grpSpPr>
          <a:xfrm>
            <a:off x="6858000" y="762000"/>
            <a:ext cx="1371600" cy="1207532"/>
            <a:chOff x="7010400" y="762000"/>
            <a:chExt cx="1371600" cy="1207532"/>
          </a:xfrm>
        </p:grpSpPr>
        <p:cxnSp>
          <p:nvCxnSpPr>
            <p:cNvPr id="12" name="Curved Connector 11"/>
            <p:cNvCxnSpPr/>
            <p:nvPr/>
          </p:nvCxnSpPr>
          <p:spPr>
            <a:xfrm>
              <a:off x="7010400" y="7620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15200" y="160020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RNA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3716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114800" y="685800"/>
            <a:ext cx="1447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9"/>
          <p:cNvGrpSpPr/>
          <p:nvPr/>
        </p:nvGrpSpPr>
        <p:grpSpPr>
          <a:xfrm>
            <a:off x="4114800" y="2895600"/>
            <a:ext cx="1447800" cy="533400"/>
            <a:chOff x="4114800" y="2895600"/>
            <a:chExt cx="1447800" cy="533400"/>
          </a:xfrm>
        </p:grpSpPr>
        <p:cxnSp>
          <p:nvCxnSpPr>
            <p:cNvPr id="42" name="Curved Connector 41"/>
            <p:cNvCxnSpPr/>
            <p:nvPr/>
          </p:nvCxnSpPr>
          <p:spPr>
            <a:xfrm flipV="1">
              <a:off x="4114800" y="3048000"/>
              <a:ext cx="1447800" cy="2286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>
              <a:off x="4114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41910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 </a:t>
            </a:r>
            <a:r>
              <a:rPr lang="en-US" dirty="0" err="1" smtClean="0"/>
              <a:t>cDNA</a:t>
            </a:r>
            <a:endParaRPr lang="en-US" dirty="0"/>
          </a:p>
        </p:txBody>
      </p:sp>
      <p:sp>
        <p:nvSpPr>
          <p:cNvPr id="107" name="Right Arrow 106"/>
          <p:cNvSpPr/>
          <p:nvPr/>
        </p:nvSpPr>
        <p:spPr>
          <a:xfrm>
            <a:off x="32004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3048000" y="2971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59436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98"/>
          <p:cNvGrpSpPr/>
          <p:nvPr/>
        </p:nvGrpSpPr>
        <p:grpSpPr>
          <a:xfrm>
            <a:off x="1066800" y="2743200"/>
            <a:ext cx="1676400" cy="762000"/>
            <a:chOff x="1066800" y="2743200"/>
            <a:chExt cx="1676400" cy="762000"/>
          </a:xfrm>
        </p:grpSpPr>
        <p:cxnSp>
          <p:nvCxnSpPr>
            <p:cNvPr id="29" name="Curved Connector 28"/>
            <p:cNvCxnSpPr/>
            <p:nvPr/>
          </p:nvCxnSpPr>
          <p:spPr>
            <a:xfrm>
              <a:off x="1143000" y="27432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>
              <a:off x="1066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057400" y="2895600"/>
              <a:ext cx="6858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2895600" y="62454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295400" y="3581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Reverse Transcriptase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685800"/>
            <a:ext cx="1752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Culture Cells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9888" y="1676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grpSp>
        <p:nvGrpSpPr>
          <p:cNvPr id="2" name="Group 97"/>
          <p:cNvGrpSpPr/>
          <p:nvPr/>
        </p:nvGrpSpPr>
        <p:grpSpPr>
          <a:xfrm>
            <a:off x="6858000" y="762000"/>
            <a:ext cx="1371600" cy="1207532"/>
            <a:chOff x="7010400" y="762000"/>
            <a:chExt cx="1371600" cy="1207532"/>
          </a:xfrm>
        </p:grpSpPr>
        <p:cxnSp>
          <p:nvCxnSpPr>
            <p:cNvPr id="12" name="Curved Connector 11"/>
            <p:cNvCxnSpPr/>
            <p:nvPr/>
          </p:nvCxnSpPr>
          <p:spPr>
            <a:xfrm>
              <a:off x="7010400" y="7620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15200" y="160020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RNA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3716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114800" y="685800"/>
            <a:ext cx="1447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5"/>
          <p:cNvGrpSpPr/>
          <p:nvPr/>
        </p:nvGrpSpPr>
        <p:grpSpPr>
          <a:xfrm>
            <a:off x="6629400" y="2362200"/>
            <a:ext cx="1219200" cy="1066800"/>
            <a:chOff x="6629400" y="2590800"/>
            <a:chExt cx="1219200" cy="1066800"/>
          </a:xfrm>
        </p:grpSpPr>
        <p:sp>
          <p:nvSpPr>
            <p:cNvPr id="23" name="Oval 22"/>
            <p:cNvSpPr/>
            <p:nvPr/>
          </p:nvSpPr>
          <p:spPr>
            <a:xfrm>
              <a:off x="6629400" y="2590800"/>
              <a:ext cx="1219200" cy="1066800"/>
            </a:xfrm>
            <a:prstGeom prst="ellipse">
              <a:avLst/>
            </a:prstGeom>
            <a:noFill/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7086600" y="2667000"/>
              <a:ext cx="762000" cy="990600"/>
            </a:xfrm>
            <a:prstGeom prst="arc">
              <a:avLst>
                <a:gd name="adj1" fmla="val 17052942"/>
                <a:gd name="adj2" fmla="val 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1910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 </a:t>
            </a:r>
            <a:r>
              <a:rPr lang="en-US" dirty="0" err="1" smtClean="0"/>
              <a:t>cDNA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2484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Bacterial Plasmid</a:t>
            </a:r>
            <a:endParaRPr lang="en-US" dirty="0"/>
          </a:p>
        </p:txBody>
      </p:sp>
      <p:sp>
        <p:nvSpPr>
          <p:cNvPr id="107" name="Right Arrow 106"/>
          <p:cNvSpPr/>
          <p:nvPr/>
        </p:nvSpPr>
        <p:spPr>
          <a:xfrm>
            <a:off x="32004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791200" y="2895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3048000" y="2971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59436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98"/>
          <p:cNvGrpSpPr/>
          <p:nvPr/>
        </p:nvGrpSpPr>
        <p:grpSpPr>
          <a:xfrm>
            <a:off x="1066800" y="2743200"/>
            <a:ext cx="1676400" cy="762000"/>
            <a:chOff x="1066800" y="2743200"/>
            <a:chExt cx="1676400" cy="762000"/>
          </a:xfrm>
        </p:grpSpPr>
        <p:cxnSp>
          <p:nvCxnSpPr>
            <p:cNvPr id="37" name="Curved Connector 36"/>
            <p:cNvCxnSpPr/>
            <p:nvPr/>
          </p:nvCxnSpPr>
          <p:spPr>
            <a:xfrm>
              <a:off x="1143000" y="27432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>
              <a:off x="1066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057400" y="2895600"/>
              <a:ext cx="6858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99"/>
          <p:cNvGrpSpPr/>
          <p:nvPr/>
        </p:nvGrpSpPr>
        <p:grpSpPr>
          <a:xfrm>
            <a:off x="4114800" y="2895600"/>
            <a:ext cx="1447800" cy="533400"/>
            <a:chOff x="4114800" y="2895600"/>
            <a:chExt cx="1447800" cy="533400"/>
          </a:xfrm>
        </p:grpSpPr>
        <p:cxnSp>
          <p:nvCxnSpPr>
            <p:cNvPr id="46" name="Curved Connector 45"/>
            <p:cNvCxnSpPr/>
            <p:nvPr/>
          </p:nvCxnSpPr>
          <p:spPr>
            <a:xfrm flipV="1">
              <a:off x="4114800" y="3048000"/>
              <a:ext cx="1447800" cy="2286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>
              <a:off x="4114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2895600" y="62484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295400" y="3581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Reverse Transcriptase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685800"/>
            <a:ext cx="1752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Culture Cells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9888" y="1676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grpSp>
        <p:nvGrpSpPr>
          <p:cNvPr id="2" name="Group 97"/>
          <p:cNvGrpSpPr/>
          <p:nvPr/>
        </p:nvGrpSpPr>
        <p:grpSpPr>
          <a:xfrm>
            <a:off x="6858000" y="762000"/>
            <a:ext cx="1371600" cy="1207532"/>
            <a:chOff x="7010400" y="762000"/>
            <a:chExt cx="1371600" cy="1207532"/>
          </a:xfrm>
        </p:grpSpPr>
        <p:cxnSp>
          <p:nvCxnSpPr>
            <p:cNvPr id="12" name="Curved Connector 11"/>
            <p:cNvCxnSpPr/>
            <p:nvPr/>
          </p:nvCxnSpPr>
          <p:spPr>
            <a:xfrm>
              <a:off x="7010400" y="7620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15200" y="160020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RNA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3716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114800" y="685800"/>
            <a:ext cx="1447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32004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791200" y="2895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3048000" y="2971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59436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98"/>
          <p:cNvGrpSpPr/>
          <p:nvPr/>
        </p:nvGrpSpPr>
        <p:grpSpPr>
          <a:xfrm>
            <a:off x="1066800" y="2743200"/>
            <a:ext cx="1676400" cy="762000"/>
            <a:chOff x="1066800" y="2743200"/>
            <a:chExt cx="1676400" cy="762000"/>
          </a:xfrm>
        </p:grpSpPr>
        <p:cxnSp>
          <p:nvCxnSpPr>
            <p:cNvPr id="47" name="Curved Connector 46"/>
            <p:cNvCxnSpPr/>
            <p:nvPr/>
          </p:nvCxnSpPr>
          <p:spPr>
            <a:xfrm>
              <a:off x="1143000" y="27432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>
              <a:off x="1066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057400" y="2895600"/>
              <a:ext cx="6858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99"/>
          <p:cNvGrpSpPr/>
          <p:nvPr/>
        </p:nvGrpSpPr>
        <p:grpSpPr>
          <a:xfrm>
            <a:off x="4114800" y="2895600"/>
            <a:ext cx="1447800" cy="533400"/>
            <a:chOff x="4114800" y="2895600"/>
            <a:chExt cx="1447800" cy="533400"/>
          </a:xfrm>
        </p:grpSpPr>
        <p:cxnSp>
          <p:nvCxnSpPr>
            <p:cNvPr id="51" name="Curved Connector 50"/>
            <p:cNvCxnSpPr/>
            <p:nvPr/>
          </p:nvCxnSpPr>
          <p:spPr>
            <a:xfrm flipV="1">
              <a:off x="4114800" y="3048000"/>
              <a:ext cx="1447800" cy="2286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>
              <a:off x="4114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2895600" y="62454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2484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Bacterial Plasmid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295400" y="3581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Reverse Transcriptase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1910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 </a:t>
            </a:r>
            <a:r>
              <a:rPr lang="en-US" dirty="0" err="1" smtClean="0"/>
              <a:t>cDNA</a:t>
            </a:r>
            <a:endParaRPr lang="en-US" dirty="0"/>
          </a:p>
        </p:txBody>
      </p:sp>
      <p:grpSp>
        <p:nvGrpSpPr>
          <p:cNvPr id="59" name="Group 45"/>
          <p:cNvGrpSpPr/>
          <p:nvPr/>
        </p:nvGrpSpPr>
        <p:grpSpPr>
          <a:xfrm>
            <a:off x="6629400" y="2362200"/>
            <a:ext cx="1219200" cy="1066800"/>
            <a:chOff x="6629400" y="2590800"/>
            <a:chExt cx="1219200" cy="1066800"/>
          </a:xfrm>
        </p:grpSpPr>
        <p:sp>
          <p:nvSpPr>
            <p:cNvPr id="60" name="Oval 59"/>
            <p:cNvSpPr/>
            <p:nvPr/>
          </p:nvSpPr>
          <p:spPr>
            <a:xfrm>
              <a:off x="6629400" y="2590800"/>
              <a:ext cx="1219200" cy="1066800"/>
            </a:xfrm>
            <a:prstGeom prst="ellipse">
              <a:avLst/>
            </a:prstGeom>
            <a:noFill/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7086600" y="2667000"/>
              <a:ext cx="762000" cy="990600"/>
            </a:xfrm>
            <a:prstGeom prst="arc">
              <a:avLst>
                <a:gd name="adj1" fmla="val 17052942"/>
                <a:gd name="adj2" fmla="val 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858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Bacterial Cells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838200" y="4953000"/>
            <a:ext cx="1143000" cy="609600"/>
            <a:chOff x="685800" y="4953000"/>
            <a:chExt cx="1143000" cy="609600"/>
          </a:xfrm>
        </p:grpSpPr>
        <p:sp>
          <p:nvSpPr>
            <p:cNvPr id="65" name="Rounded Rectangle 64"/>
            <p:cNvSpPr/>
            <p:nvPr/>
          </p:nvSpPr>
          <p:spPr>
            <a:xfrm>
              <a:off x="685800" y="4953000"/>
              <a:ext cx="1143000" cy="609600"/>
            </a:xfrm>
            <a:prstGeom prst="roundRect">
              <a:avLst/>
            </a:prstGeom>
            <a:solidFill>
              <a:srgbClr val="A568D2"/>
            </a:solidFill>
            <a:ln w="3810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45"/>
            <p:cNvGrpSpPr/>
            <p:nvPr/>
          </p:nvGrpSpPr>
          <p:grpSpPr>
            <a:xfrm>
              <a:off x="1371600" y="5029200"/>
              <a:ext cx="381000" cy="381000"/>
              <a:chOff x="6629400" y="2590800"/>
              <a:chExt cx="1219200" cy="1066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rc 67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685800"/>
            <a:ext cx="1752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Culture Cells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9888" y="1676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grpSp>
        <p:nvGrpSpPr>
          <p:cNvPr id="2" name="Group 97"/>
          <p:cNvGrpSpPr/>
          <p:nvPr/>
        </p:nvGrpSpPr>
        <p:grpSpPr>
          <a:xfrm>
            <a:off x="6858000" y="762000"/>
            <a:ext cx="1371600" cy="1207532"/>
            <a:chOff x="7010400" y="762000"/>
            <a:chExt cx="1371600" cy="1207532"/>
          </a:xfrm>
        </p:grpSpPr>
        <p:cxnSp>
          <p:nvCxnSpPr>
            <p:cNvPr id="12" name="Curved Connector 11"/>
            <p:cNvCxnSpPr/>
            <p:nvPr/>
          </p:nvCxnSpPr>
          <p:spPr>
            <a:xfrm>
              <a:off x="7010400" y="7620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15200" y="160020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RNA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3716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114800" y="685800"/>
            <a:ext cx="1447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32004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791200" y="2895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3048000" y="2971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59436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99"/>
          <p:cNvGrpSpPr/>
          <p:nvPr/>
        </p:nvGrpSpPr>
        <p:grpSpPr>
          <a:xfrm>
            <a:off x="4114800" y="2895600"/>
            <a:ext cx="1447800" cy="533400"/>
            <a:chOff x="4114800" y="2895600"/>
            <a:chExt cx="1447800" cy="533400"/>
          </a:xfrm>
        </p:grpSpPr>
        <p:cxnSp>
          <p:nvCxnSpPr>
            <p:cNvPr id="59" name="Curved Connector 58"/>
            <p:cNvCxnSpPr/>
            <p:nvPr/>
          </p:nvCxnSpPr>
          <p:spPr>
            <a:xfrm flipV="1">
              <a:off x="4114800" y="3048000"/>
              <a:ext cx="1447800" cy="2286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>
              <a:off x="4114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2895600" y="62454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Bacterial Plasmid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295400" y="3581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Reverse Transcriptase</a:t>
            </a:r>
            <a:endParaRPr lang="en-US" dirty="0"/>
          </a:p>
        </p:txBody>
      </p:sp>
      <p:grpSp>
        <p:nvGrpSpPr>
          <p:cNvPr id="65" name="Group 98"/>
          <p:cNvGrpSpPr/>
          <p:nvPr/>
        </p:nvGrpSpPr>
        <p:grpSpPr>
          <a:xfrm>
            <a:off x="1066800" y="2743200"/>
            <a:ext cx="1676400" cy="762000"/>
            <a:chOff x="1066800" y="2743200"/>
            <a:chExt cx="1676400" cy="762000"/>
          </a:xfrm>
        </p:grpSpPr>
        <p:cxnSp>
          <p:nvCxnSpPr>
            <p:cNvPr id="68" name="Curved Connector 67"/>
            <p:cNvCxnSpPr/>
            <p:nvPr/>
          </p:nvCxnSpPr>
          <p:spPr>
            <a:xfrm>
              <a:off x="1143000" y="27432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>
              <a:off x="1066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2057400" y="2895600"/>
              <a:ext cx="6858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1910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 </a:t>
            </a:r>
            <a:r>
              <a:rPr lang="en-US" dirty="0" err="1" smtClean="0"/>
              <a:t>cDNA</a:t>
            </a:r>
            <a:endParaRPr lang="en-US" dirty="0"/>
          </a:p>
        </p:txBody>
      </p:sp>
      <p:grpSp>
        <p:nvGrpSpPr>
          <p:cNvPr id="78" name="Group 45"/>
          <p:cNvGrpSpPr/>
          <p:nvPr/>
        </p:nvGrpSpPr>
        <p:grpSpPr>
          <a:xfrm>
            <a:off x="6629400" y="2362200"/>
            <a:ext cx="1219200" cy="1066800"/>
            <a:chOff x="6629400" y="2590800"/>
            <a:chExt cx="1219200" cy="1066800"/>
          </a:xfrm>
        </p:grpSpPr>
        <p:sp>
          <p:nvSpPr>
            <p:cNvPr id="79" name="Oval 78"/>
            <p:cNvSpPr/>
            <p:nvPr/>
          </p:nvSpPr>
          <p:spPr>
            <a:xfrm>
              <a:off x="6629400" y="2590800"/>
              <a:ext cx="1219200" cy="1066800"/>
            </a:xfrm>
            <a:prstGeom prst="ellipse">
              <a:avLst/>
            </a:prstGeom>
            <a:noFill/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>
              <a:off x="7086600" y="2667000"/>
              <a:ext cx="762000" cy="990600"/>
            </a:xfrm>
            <a:prstGeom prst="arc">
              <a:avLst>
                <a:gd name="adj1" fmla="val 17052942"/>
                <a:gd name="adj2" fmla="val 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858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Bacterial Cells</a:t>
            </a:r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>
            <a:off x="2438400" y="5181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838200" y="4953000"/>
            <a:ext cx="1143000" cy="609600"/>
            <a:chOff x="685800" y="4953000"/>
            <a:chExt cx="1143000" cy="609600"/>
          </a:xfrm>
        </p:grpSpPr>
        <p:sp>
          <p:nvSpPr>
            <p:cNvPr id="84" name="Rounded Rectangle 83"/>
            <p:cNvSpPr/>
            <p:nvPr/>
          </p:nvSpPr>
          <p:spPr>
            <a:xfrm>
              <a:off x="685800" y="4953000"/>
              <a:ext cx="1143000" cy="609600"/>
            </a:xfrm>
            <a:prstGeom prst="roundRect">
              <a:avLst/>
            </a:prstGeom>
            <a:solidFill>
              <a:srgbClr val="A568D2"/>
            </a:solidFill>
            <a:ln w="3810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45"/>
            <p:cNvGrpSpPr/>
            <p:nvPr/>
          </p:nvGrpSpPr>
          <p:grpSpPr>
            <a:xfrm>
              <a:off x="1371600" y="5029200"/>
              <a:ext cx="381000" cy="381000"/>
              <a:chOff x="6629400" y="2590800"/>
              <a:chExt cx="1219200" cy="10668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3505200" y="4800600"/>
            <a:ext cx="1752600" cy="990600"/>
            <a:chOff x="3352800" y="4800600"/>
            <a:chExt cx="1752600" cy="990600"/>
          </a:xfrm>
        </p:grpSpPr>
        <p:grpSp>
          <p:nvGrpSpPr>
            <p:cNvPr id="89" name="Group 123"/>
            <p:cNvGrpSpPr/>
            <p:nvPr/>
          </p:nvGrpSpPr>
          <p:grpSpPr>
            <a:xfrm>
              <a:off x="3352800" y="4800600"/>
              <a:ext cx="685800" cy="381000"/>
              <a:chOff x="685800" y="4953000"/>
              <a:chExt cx="1143000" cy="609600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rgbClr val="A568D2"/>
              </a:solidFill>
              <a:ln w="38100" cmpd="sng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Arc 107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" name="Group 128"/>
            <p:cNvGrpSpPr/>
            <p:nvPr/>
          </p:nvGrpSpPr>
          <p:grpSpPr>
            <a:xfrm>
              <a:off x="3810000" y="5410200"/>
              <a:ext cx="685800" cy="381000"/>
              <a:chOff x="685800" y="4953000"/>
              <a:chExt cx="1143000" cy="609600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rgbClr val="A568D2"/>
              </a:solidFill>
              <a:ln w="38100" cmpd="sng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1" name="Group 133"/>
            <p:cNvGrpSpPr/>
            <p:nvPr/>
          </p:nvGrpSpPr>
          <p:grpSpPr>
            <a:xfrm>
              <a:off x="4419600" y="4876800"/>
              <a:ext cx="685800" cy="381000"/>
              <a:chOff x="685800" y="4953000"/>
              <a:chExt cx="1143000" cy="609600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rgbClr val="A568D2"/>
              </a:solidFill>
              <a:ln w="38100" cmpd="sng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Arc 94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Rapid, irregular eye movement</a:t>
            </a:r>
          </a:p>
          <a:p>
            <a:r>
              <a:rPr lang="en-US" dirty="0" smtClean="0"/>
              <a:t>Abnormal tilting of the head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No curative treatment</a:t>
            </a:r>
          </a:p>
          <a:p>
            <a:r>
              <a:rPr lang="en-US" dirty="0" smtClean="0"/>
              <a:t>Null point</a:t>
            </a:r>
          </a:p>
          <a:p>
            <a:r>
              <a:rPr lang="en-US" dirty="0" smtClean="0"/>
              <a:t>Surgery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and Treatment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01980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http://ivertigo.net/vertigo/verdiagnosis.html</a:t>
            </a:r>
            <a:endParaRPr lang="en-US" sz="1400" dirty="0"/>
          </a:p>
        </p:txBody>
      </p:sp>
      <p:pic>
        <p:nvPicPr>
          <p:cNvPr id="7" name="Picture 6" descr="eye move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057400"/>
            <a:ext cx="2750820" cy="33980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685800"/>
            <a:ext cx="1752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Culture Cells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9888" y="16764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grpSp>
        <p:nvGrpSpPr>
          <p:cNvPr id="2" name="Group 97"/>
          <p:cNvGrpSpPr/>
          <p:nvPr/>
        </p:nvGrpSpPr>
        <p:grpSpPr>
          <a:xfrm>
            <a:off x="6858000" y="762000"/>
            <a:ext cx="1371600" cy="1207532"/>
            <a:chOff x="7010400" y="762000"/>
            <a:chExt cx="1371600" cy="1207532"/>
          </a:xfrm>
        </p:grpSpPr>
        <p:cxnSp>
          <p:nvCxnSpPr>
            <p:cNvPr id="12" name="Curved Connector 11"/>
            <p:cNvCxnSpPr/>
            <p:nvPr/>
          </p:nvCxnSpPr>
          <p:spPr>
            <a:xfrm>
              <a:off x="7010400" y="7620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15200" y="160020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RNA</a:t>
              </a:r>
              <a:endParaRPr lang="en-US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3716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371600"/>
            <a:ext cx="6858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114800" y="685800"/>
            <a:ext cx="14478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85800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Bacterial Cells</a:t>
            </a:r>
            <a:endParaRPr lang="en-US" dirty="0"/>
          </a:p>
        </p:txBody>
      </p:sp>
      <p:sp>
        <p:nvSpPr>
          <p:cNvPr id="107" name="Right Arrow 106"/>
          <p:cNvSpPr/>
          <p:nvPr/>
        </p:nvSpPr>
        <p:spPr>
          <a:xfrm>
            <a:off x="32004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2438400" y="5181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791200" y="2895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3048000" y="2971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5943600" y="990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>
            <a:off x="5638800" y="4953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98"/>
          <p:cNvGrpSpPr/>
          <p:nvPr/>
        </p:nvGrpSpPr>
        <p:grpSpPr>
          <a:xfrm>
            <a:off x="1066800" y="2743200"/>
            <a:ext cx="1676400" cy="762000"/>
            <a:chOff x="1066800" y="2743200"/>
            <a:chExt cx="1676400" cy="762000"/>
          </a:xfrm>
        </p:grpSpPr>
        <p:cxnSp>
          <p:nvCxnSpPr>
            <p:cNvPr id="65" name="Curved Connector 64"/>
            <p:cNvCxnSpPr/>
            <p:nvPr/>
          </p:nvCxnSpPr>
          <p:spPr>
            <a:xfrm>
              <a:off x="1143000" y="27432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/>
            <p:nvPr/>
          </p:nvCxnSpPr>
          <p:spPr>
            <a:xfrm>
              <a:off x="1066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057400" y="2895600"/>
              <a:ext cx="6858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99"/>
          <p:cNvGrpSpPr/>
          <p:nvPr/>
        </p:nvGrpSpPr>
        <p:grpSpPr>
          <a:xfrm>
            <a:off x="4114800" y="2895600"/>
            <a:ext cx="1447800" cy="533400"/>
            <a:chOff x="4114800" y="2895600"/>
            <a:chExt cx="1447800" cy="533400"/>
          </a:xfrm>
        </p:grpSpPr>
        <p:cxnSp>
          <p:nvCxnSpPr>
            <p:cNvPr id="75" name="Curved Connector 74"/>
            <p:cNvCxnSpPr/>
            <p:nvPr/>
          </p:nvCxnSpPr>
          <p:spPr>
            <a:xfrm flipV="1">
              <a:off x="4114800" y="3048000"/>
              <a:ext cx="1447800" cy="2286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/>
            <p:nvPr/>
          </p:nvCxnSpPr>
          <p:spPr>
            <a:xfrm>
              <a:off x="4114800" y="2895600"/>
              <a:ext cx="1371600" cy="533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2895600" y="62454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62484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Bacterial Plasmid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295400" y="3581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Reverse Transcriptase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1910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 </a:t>
            </a:r>
            <a:r>
              <a:rPr lang="en-US" dirty="0" err="1" smtClean="0"/>
              <a:t>cDNA</a:t>
            </a:r>
            <a:endParaRPr lang="en-US" dirty="0"/>
          </a:p>
        </p:txBody>
      </p:sp>
      <p:grpSp>
        <p:nvGrpSpPr>
          <p:cNvPr id="85" name="Group 45"/>
          <p:cNvGrpSpPr/>
          <p:nvPr/>
        </p:nvGrpSpPr>
        <p:grpSpPr>
          <a:xfrm>
            <a:off x="6629400" y="2362200"/>
            <a:ext cx="1219200" cy="1066800"/>
            <a:chOff x="6629400" y="2590800"/>
            <a:chExt cx="1219200" cy="1066800"/>
          </a:xfrm>
        </p:grpSpPr>
        <p:sp>
          <p:nvSpPr>
            <p:cNvPr id="86" name="Oval 85"/>
            <p:cNvSpPr/>
            <p:nvPr/>
          </p:nvSpPr>
          <p:spPr>
            <a:xfrm>
              <a:off x="6629400" y="2590800"/>
              <a:ext cx="1219200" cy="1066800"/>
            </a:xfrm>
            <a:prstGeom prst="ellipse">
              <a:avLst/>
            </a:prstGeom>
            <a:noFill/>
            <a:ln w="381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>
              <a:off x="7086600" y="2667000"/>
              <a:ext cx="762000" cy="990600"/>
            </a:xfrm>
            <a:prstGeom prst="arc">
              <a:avLst>
                <a:gd name="adj1" fmla="val 17052942"/>
                <a:gd name="adj2" fmla="val 0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00800" y="4724400"/>
            <a:ext cx="1143000" cy="1219200"/>
            <a:chOff x="6248400" y="4724400"/>
            <a:chExt cx="1143000" cy="1219200"/>
          </a:xfrm>
        </p:grpSpPr>
        <p:grpSp>
          <p:nvGrpSpPr>
            <p:cNvPr id="98" name="Group 45"/>
            <p:cNvGrpSpPr/>
            <p:nvPr/>
          </p:nvGrpSpPr>
          <p:grpSpPr>
            <a:xfrm>
              <a:off x="6400800" y="4724400"/>
              <a:ext cx="533400" cy="533400"/>
              <a:chOff x="6629400" y="2590800"/>
              <a:chExt cx="1219200" cy="1066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Arc 99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45"/>
            <p:cNvGrpSpPr/>
            <p:nvPr/>
          </p:nvGrpSpPr>
          <p:grpSpPr>
            <a:xfrm>
              <a:off x="6858000" y="5181600"/>
              <a:ext cx="533400" cy="533400"/>
              <a:chOff x="6629400" y="2590800"/>
              <a:chExt cx="1219200" cy="10668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Arc 107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45"/>
            <p:cNvGrpSpPr/>
            <p:nvPr/>
          </p:nvGrpSpPr>
          <p:grpSpPr>
            <a:xfrm>
              <a:off x="6248400" y="5410200"/>
              <a:ext cx="533400" cy="533400"/>
              <a:chOff x="6629400" y="2590800"/>
              <a:chExt cx="1219200" cy="10668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838200" y="4953000"/>
            <a:ext cx="1143000" cy="609600"/>
            <a:chOff x="685800" y="4953000"/>
            <a:chExt cx="1143000" cy="609600"/>
          </a:xfrm>
        </p:grpSpPr>
        <p:sp>
          <p:nvSpPr>
            <p:cNvPr id="122" name="Rounded Rectangle 121"/>
            <p:cNvSpPr/>
            <p:nvPr/>
          </p:nvSpPr>
          <p:spPr>
            <a:xfrm>
              <a:off x="685800" y="4953000"/>
              <a:ext cx="1143000" cy="609600"/>
            </a:xfrm>
            <a:prstGeom prst="roundRect">
              <a:avLst/>
            </a:prstGeom>
            <a:solidFill>
              <a:srgbClr val="A568D2"/>
            </a:solidFill>
            <a:ln w="3810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45"/>
            <p:cNvGrpSpPr/>
            <p:nvPr/>
          </p:nvGrpSpPr>
          <p:grpSpPr>
            <a:xfrm>
              <a:off x="1371600" y="5029200"/>
              <a:ext cx="381000" cy="381000"/>
              <a:chOff x="6629400" y="2590800"/>
              <a:chExt cx="1219200" cy="10668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Arc 120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3505200" y="4800600"/>
            <a:ext cx="1752600" cy="990600"/>
            <a:chOff x="3352800" y="4800600"/>
            <a:chExt cx="1752600" cy="990600"/>
          </a:xfrm>
        </p:grpSpPr>
        <p:grpSp>
          <p:nvGrpSpPr>
            <p:cNvPr id="124" name="Group 123"/>
            <p:cNvGrpSpPr/>
            <p:nvPr/>
          </p:nvGrpSpPr>
          <p:grpSpPr>
            <a:xfrm>
              <a:off x="3352800" y="4800600"/>
              <a:ext cx="685800" cy="381000"/>
              <a:chOff x="685800" y="4953000"/>
              <a:chExt cx="1143000" cy="609600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rgbClr val="A568D2"/>
              </a:solidFill>
              <a:ln w="38100" cmpd="sng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>
              <a:off x="3810000" y="5410200"/>
              <a:ext cx="685800" cy="381000"/>
              <a:chOff x="685800" y="4953000"/>
              <a:chExt cx="1143000" cy="609600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rgbClr val="A568D2"/>
              </a:solidFill>
              <a:ln w="38100" cmpd="sng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Arc 132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4419600" y="4876800"/>
              <a:ext cx="685800" cy="381000"/>
              <a:chOff x="685800" y="4953000"/>
              <a:chExt cx="1143000" cy="609600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rgbClr val="A568D2"/>
              </a:solidFill>
              <a:ln w="38100" cmpd="sng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Arc 137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76400" y="609600"/>
            <a:ext cx="1905000" cy="1828800"/>
            <a:chOff x="6248400" y="4724400"/>
            <a:chExt cx="1143000" cy="1219200"/>
          </a:xfrm>
        </p:grpSpPr>
        <p:grpSp>
          <p:nvGrpSpPr>
            <p:cNvPr id="14" name="Group 45"/>
            <p:cNvGrpSpPr/>
            <p:nvPr/>
          </p:nvGrpSpPr>
          <p:grpSpPr>
            <a:xfrm>
              <a:off x="6400800" y="4724400"/>
              <a:ext cx="533400" cy="533400"/>
              <a:chOff x="6629400" y="2590800"/>
              <a:chExt cx="1219200" cy="10668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5"/>
            <p:cNvGrpSpPr/>
            <p:nvPr/>
          </p:nvGrpSpPr>
          <p:grpSpPr>
            <a:xfrm>
              <a:off x="6858000" y="5181600"/>
              <a:ext cx="533400" cy="533400"/>
              <a:chOff x="6629400" y="2590800"/>
              <a:chExt cx="1219200" cy="10668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45"/>
            <p:cNvGrpSpPr/>
            <p:nvPr/>
          </p:nvGrpSpPr>
          <p:grpSpPr>
            <a:xfrm>
              <a:off x="6248400" y="5410200"/>
              <a:ext cx="533400" cy="533400"/>
              <a:chOff x="6629400" y="2590800"/>
              <a:chExt cx="1219200" cy="10668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2895600" y="62454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ight Arrow 83"/>
          <p:cNvSpPr/>
          <p:nvPr/>
        </p:nvSpPr>
        <p:spPr>
          <a:xfrm>
            <a:off x="3657600" y="1078468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800600" y="2145268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ES Cells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676400" y="609600"/>
            <a:ext cx="1905000" cy="1828800"/>
            <a:chOff x="6248400" y="4724400"/>
            <a:chExt cx="1143000" cy="1219200"/>
          </a:xfrm>
        </p:grpSpPr>
        <p:grpSp>
          <p:nvGrpSpPr>
            <p:cNvPr id="31" name="Group 45"/>
            <p:cNvGrpSpPr/>
            <p:nvPr/>
          </p:nvGrpSpPr>
          <p:grpSpPr>
            <a:xfrm>
              <a:off x="6400800" y="4724400"/>
              <a:ext cx="533400" cy="533400"/>
              <a:chOff x="6629400" y="2590800"/>
              <a:chExt cx="1219200" cy="1066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45"/>
            <p:cNvGrpSpPr/>
            <p:nvPr/>
          </p:nvGrpSpPr>
          <p:grpSpPr>
            <a:xfrm>
              <a:off x="6858000" y="5181600"/>
              <a:ext cx="533400" cy="533400"/>
              <a:chOff x="6629400" y="2590800"/>
              <a:chExt cx="1219200" cy="1066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45"/>
            <p:cNvGrpSpPr/>
            <p:nvPr/>
          </p:nvGrpSpPr>
          <p:grpSpPr>
            <a:xfrm>
              <a:off x="6248400" y="5410200"/>
              <a:ext cx="533400" cy="533400"/>
              <a:chOff x="6629400" y="2590800"/>
              <a:chExt cx="1219200" cy="10668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4648200" y="609600"/>
            <a:ext cx="2286000" cy="1295400"/>
            <a:chOff x="4648200" y="914400"/>
            <a:chExt cx="1752600" cy="990600"/>
          </a:xfrm>
        </p:grpSpPr>
        <p:grpSp>
          <p:nvGrpSpPr>
            <p:cNvPr id="76" name="Group 123"/>
            <p:cNvGrpSpPr/>
            <p:nvPr/>
          </p:nvGrpSpPr>
          <p:grpSpPr>
            <a:xfrm>
              <a:off x="5105400" y="1524000"/>
              <a:ext cx="685800" cy="381000"/>
              <a:chOff x="685800" y="4953000"/>
              <a:chExt cx="1143000" cy="609600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Arc 85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123"/>
            <p:cNvGrpSpPr/>
            <p:nvPr/>
          </p:nvGrpSpPr>
          <p:grpSpPr>
            <a:xfrm>
              <a:off x="4648200" y="914400"/>
              <a:ext cx="685800" cy="381000"/>
              <a:chOff x="685800" y="4953000"/>
              <a:chExt cx="1143000" cy="609600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7" name="Group 123"/>
            <p:cNvGrpSpPr/>
            <p:nvPr/>
          </p:nvGrpSpPr>
          <p:grpSpPr>
            <a:xfrm>
              <a:off x="5715000" y="990600"/>
              <a:ext cx="685800" cy="381000"/>
              <a:chOff x="685800" y="4953000"/>
              <a:chExt cx="1143000" cy="6096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Arc 73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1" name="Rectangle 90"/>
          <p:cNvSpPr/>
          <p:nvPr/>
        </p:nvSpPr>
        <p:spPr>
          <a:xfrm>
            <a:off x="2895600" y="62454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ight Arrow 83"/>
          <p:cNvSpPr/>
          <p:nvPr/>
        </p:nvSpPr>
        <p:spPr>
          <a:xfrm>
            <a:off x="3657600" y="1078468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800600" y="2145268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ES Cells</a:t>
            </a:r>
            <a:endParaRPr lang="en-US" dirty="0"/>
          </a:p>
        </p:txBody>
      </p:sp>
      <p:sp>
        <p:nvSpPr>
          <p:cNvPr id="130" name="Right Arrow 129"/>
          <p:cNvSpPr/>
          <p:nvPr/>
        </p:nvSpPr>
        <p:spPr>
          <a:xfrm>
            <a:off x="7239000" y="1143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676400" y="609600"/>
            <a:ext cx="1905000" cy="1828800"/>
            <a:chOff x="6248400" y="4724400"/>
            <a:chExt cx="1143000" cy="1219200"/>
          </a:xfrm>
        </p:grpSpPr>
        <p:grpSp>
          <p:nvGrpSpPr>
            <p:cNvPr id="33" name="Group 45"/>
            <p:cNvGrpSpPr/>
            <p:nvPr/>
          </p:nvGrpSpPr>
          <p:grpSpPr>
            <a:xfrm>
              <a:off x="6400800" y="4724400"/>
              <a:ext cx="533400" cy="533400"/>
              <a:chOff x="6629400" y="2590800"/>
              <a:chExt cx="1219200" cy="1066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45"/>
            <p:cNvGrpSpPr/>
            <p:nvPr/>
          </p:nvGrpSpPr>
          <p:grpSpPr>
            <a:xfrm>
              <a:off x="6858000" y="5181600"/>
              <a:ext cx="533400" cy="533400"/>
              <a:chOff x="6629400" y="2590800"/>
              <a:chExt cx="1219200" cy="1066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45"/>
            <p:cNvGrpSpPr/>
            <p:nvPr/>
          </p:nvGrpSpPr>
          <p:grpSpPr>
            <a:xfrm>
              <a:off x="6248400" y="5410200"/>
              <a:ext cx="533400" cy="533400"/>
              <a:chOff x="6629400" y="2590800"/>
              <a:chExt cx="1219200" cy="1066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066800" y="2971800"/>
            <a:ext cx="19050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for cells tagged with </a:t>
            </a:r>
            <a:r>
              <a:rPr lang="en-US" dirty="0" err="1" smtClean="0"/>
              <a:t>fluorophore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4648200" y="609600"/>
            <a:ext cx="2286000" cy="1295400"/>
            <a:chOff x="4648200" y="914400"/>
            <a:chExt cx="1752600" cy="990600"/>
          </a:xfrm>
        </p:grpSpPr>
        <p:grpSp>
          <p:nvGrpSpPr>
            <p:cNvPr id="60" name="Group 123"/>
            <p:cNvGrpSpPr/>
            <p:nvPr/>
          </p:nvGrpSpPr>
          <p:grpSpPr>
            <a:xfrm>
              <a:off x="5105400" y="1524000"/>
              <a:ext cx="685800" cy="381000"/>
              <a:chOff x="685800" y="4953000"/>
              <a:chExt cx="1143000" cy="6096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Arc 75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1" name="Group 123"/>
            <p:cNvGrpSpPr/>
            <p:nvPr/>
          </p:nvGrpSpPr>
          <p:grpSpPr>
            <a:xfrm>
              <a:off x="4648200" y="914400"/>
              <a:ext cx="685800" cy="381000"/>
              <a:chOff x="685800" y="4953000"/>
              <a:chExt cx="1143000" cy="609600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Arc 69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2" name="Group 123"/>
            <p:cNvGrpSpPr/>
            <p:nvPr/>
          </p:nvGrpSpPr>
          <p:grpSpPr>
            <a:xfrm>
              <a:off x="5715000" y="990600"/>
              <a:ext cx="685800" cy="381000"/>
              <a:chOff x="685800" y="4953000"/>
              <a:chExt cx="1143000" cy="609600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7" name="Rectangle 76"/>
          <p:cNvSpPr/>
          <p:nvPr/>
        </p:nvSpPr>
        <p:spPr>
          <a:xfrm>
            <a:off x="2895600" y="62454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Adapted from: http://www.molecularstation.com/dna/cdna-library/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ight Arrow 83"/>
          <p:cNvSpPr/>
          <p:nvPr/>
        </p:nvSpPr>
        <p:spPr>
          <a:xfrm>
            <a:off x="3657600" y="1078468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800600" y="2145268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ES Cells</a:t>
            </a:r>
            <a:endParaRPr lang="en-US" dirty="0"/>
          </a:p>
        </p:txBody>
      </p:sp>
      <p:sp>
        <p:nvSpPr>
          <p:cNvPr id="122" name="Right Arrow 121"/>
          <p:cNvSpPr/>
          <p:nvPr/>
        </p:nvSpPr>
        <p:spPr>
          <a:xfrm>
            <a:off x="3352800" y="3124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Mous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1" y="2743200"/>
            <a:ext cx="1600200" cy="13275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4" name="Rectangle 123"/>
          <p:cNvSpPr/>
          <p:nvPr/>
        </p:nvSpPr>
        <p:spPr>
          <a:xfrm>
            <a:off x="2590800" y="579120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http://www.humanesociety.org/news/news/2009/02/too_fixated_on_mice_022009.html</a:t>
            </a:r>
          </a:p>
          <a:p>
            <a:r>
              <a:rPr lang="en-US" sz="1400" dirty="0" smtClean="0"/>
              <a:t>Adapted from: http://www.molecularstation.com/dna/cdna-library/</a:t>
            </a:r>
          </a:p>
          <a:p>
            <a:endParaRPr lang="en-US" dirty="0"/>
          </a:p>
        </p:txBody>
      </p:sp>
      <p:sp>
        <p:nvSpPr>
          <p:cNvPr id="130" name="Right Arrow 129"/>
          <p:cNvSpPr/>
          <p:nvPr/>
        </p:nvSpPr>
        <p:spPr>
          <a:xfrm>
            <a:off x="7239000" y="1143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676400" y="609600"/>
            <a:ext cx="1905000" cy="1828800"/>
            <a:chOff x="6248400" y="4724400"/>
            <a:chExt cx="1143000" cy="1219200"/>
          </a:xfrm>
        </p:grpSpPr>
        <p:grpSp>
          <p:nvGrpSpPr>
            <p:cNvPr id="35" name="Group 45"/>
            <p:cNvGrpSpPr/>
            <p:nvPr/>
          </p:nvGrpSpPr>
          <p:grpSpPr>
            <a:xfrm>
              <a:off x="6400800" y="4724400"/>
              <a:ext cx="533400" cy="533400"/>
              <a:chOff x="6629400" y="2590800"/>
              <a:chExt cx="1219200" cy="10668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45"/>
            <p:cNvGrpSpPr/>
            <p:nvPr/>
          </p:nvGrpSpPr>
          <p:grpSpPr>
            <a:xfrm>
              <a:off x="6858000" y="5181600"/>
              <a:ext cx="533400" cy="533400"/>
              <a:chOff x="6629400" y="2590800"/>
              <a:chExt cx="1219200" cy="1066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45"/>
            <p:cNvGrpSpPr/>
            <p:nvPr/>
          </p:nvGrpSpPr>
          <p:grpSpPr>
            <a:xfrm>
              <a:off x="6248400" y="5410200"/>
              <a:ext cx="533400" cy="533400"/>
              <a:chOff x="6629400" y="2590800"/>
              <a:chExt cx="1219200" cy="10668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066800" y="2971800"/>
            <a:ext cx="19050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for cells tagged with </a:t>
            </a:r>
            <a:r>
              <a:rPr lang="en-US" dirty="0" err="1" smtClean="0"/>
              <a:t>fluorophore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648200" y="609600"/>
            <a:ext cx="2286000" cy="1295400"/>
            <a:chOff x="4648200" y="914400"/>
            <a:chExt cx="1752600" cy="990600"/>
          </a:xfrm>
        </p:grpSpPr>
        <p:grpSp>
          <p:nvGrpSpPr>
            <p:cNvPr id="46" name="Group 123"/>
            <p:cNvGrpSpPr/>
            <p:nvPr/>
          </p:nvGrpSpPr>
          <p:grpSpPr>
            <a:xfrm>
              <a:off x="5105400" y="1524000"/>
              <a:ext cx="685800" cy="381000"/>
              <a:chOff x="685800" y="4953000"/>
              <a:chExt cx="1143000" cy="609600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7" name="Group 123"/>
            <p:cNvGrpSpPr/>
            <p:nvPr/>
          </p:nvGrpSpPr>
          <p:grpSpPr>
            <a:xfrm>
              <a:off x="4648200" y="914400"/>
              <a:ext cx="685800" cy="381000"/>
              <a:chOff x="685800" y="4953000"/>
              <a:chExt cx="1143000" cy="60960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" name="Group 123"/>
            <p:cNvGrpSpPr/>
            <p:nvPr/>
          </p:nvGrpSpPr>
          <p:grpSpPr>
            <a:xfrm>
              <a:off x="5715000" y="990600"/>
              <a:ext cx="685800" cy="381000"/>
              <a:chOff x="685800" y="4953000"/>
              <a:chExt cx="1143000" cy="60960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Arc 51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ight Arrow 83"/>
          <p:cNvSpPr/>
          <p:nvPr/>
        </p:nvSpPr>
        <p:spPr>
          <a:xfrm>
            <a:off x="3657600" y="1078468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800600" y="2145268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ES Cells</a:t>
            </a:r>
            <a:endParaRPr lang="en-US" dirty="0"/>
          </a:p>
        </p:txBody>
      </p:sp>
      <p:sp>
        <p:nvSpPr>
          <p:cNvPr id="122" name="Right Arrow 121"/>
          <p:cNvSpPr/>
          <p:nvPr/>
        </p:nvSpPr>
        <p:spPr>
          <a:xfrm>
            <a:off x="3352800" y="3124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Mous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1" y="2743200"/>
            <a:ext cx="1600200" cy="13275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5" name="Right Arrow 124"/>
          <p:cNvSpPr/>
          <p:nvPr/>
        </p:nvSpPr>
        <p:spPr>
          <a:xfrm>
            <a:off x="6248400" y="32004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2057400" y="4648200"/>
            <a:ext cx="1981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offspring for tagged gene</a:t>
            </a:r>
            <a:endParaRPr lang="en-US" dirty="0"/>
          </a:p>
        </p:txBody>
      </p:sp>
      <p:sp>
        <p:nvSpPr>
          <p:cNvPr id="130" name="Right Arrow 129"/>
          <p:cNvSpPr/>
          <p:nvPr/>
        </p:nvSpPr>
        <p:spPr>
          <a:xfrm>
            <a:off x="7239000" y="1143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676400" y="609600"/>
            <a:ext cx="1905000" cy="1828800"/>
            <a:chOff x="6248400" y="4724400"/>
            <a:chExt cx="1143000" cy="1219200"/>
          </a:xfrm>
        </p:grpSpPr>
        <p:grpSp>
          <p:nvGrpSpPr>
            <p:cNvPr id="37" name="Group 45"/>
            <p:cNvGrpSpPr/>
            <p:nvPr/>
          </p:nvGrpSpPr>
          <p:grpSpPr>
            <a:xfrm>
              <a:off x="6400800" y="4724400"/>
              <a:ext cx="533400" cy="533400"/>
              <a:chOff x="6629400" y="2590800"/>
              <a:chExt cx="1219200" cy="1066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c 44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45"/>
            <p:cNvGrpSpPr/>
            <p:nvPr/>
          </p:nvGrpSpPr>
          <p:grpSpPr>
            <a:xfrm>
              <a:off x="6858000" y="5181600"/>
              <a:ext cx="533400" cy="533400"/>
              <a:chOff x="6629400" y="2590800"/>
              <a:chExt cx="1219200" cy="10668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45"/>
            <p:cNvGrpSpPr/>
            <p:nvPr/>
          </p:nvGrpSpPr>
          <p:grpSpPr>
            <a:xfrm>
              <a:off x="6248400" y="5410200"/>
              <a:ext cx="533400" cy="533400"/>
              <a:chOff x="6629400" y="2590800"/>
              <a:chExt cx="1219200" cy="1066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066800" y="2971800"/>
            <a:ext cx="19050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for cells tagged with </a:t>
            </a:r>
            <a:r>
              <a:rPr lang="en-US" dirty="0" err="1" smtClean="0"/>
              <a:t>fluorophore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648200" y="609600"/>
            <a:ext cx="2286000" cy="1295400"/>
            <a:chOff x="4648200" y="914400"/>
            <a:chExt cx="1752600" cy="990600"/>
          </a:xfrm>
        </p:grpSpPr>
        <p:grpSp>
          <p:nvGrpSpPr>
            <p:cNvPr id="50" name="Group 123"/>
            <p:cNvGrpSpPr/>
            <p:nvPr/>
          </p:nvGrpSpPr>
          <p:grpSpPr>
            <a:xfrm>
              <a:off x="5105400" y="1524000"/>
              <a:ext cx="685800" cy="381000"/>
              <a:chOff x="685800" y="4953000"/>
              <a:chExt cx="1143000" cy="609600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123"/>
            <p:cNvGrpSpPr/>
            <p:nvPr/>
          </p:nvGrpSpPr>
          <p:grpSpPr>
            <a:xfrm>
              <a:off x="4648200" y="914400"/>
              <a:ext cx="685800" cy="381000"/>
              <a:chOff x="685800" y="4953000"/>
              <a:chExt cx="1143000" cy="609600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123"/>
            <p:cNvGrpSpPr/>
            <p:nvPr/>
          </p:nvGrpSpPr>
          <p:grpSpPr>
            <a:xfrm>
              <a:off x="5715000" y="990600"/>
              <a:ext cx="685800" cy="381000"/>
              <a:chOff x="685800" y="4953000"/>
              <a:chExt cx="1143000" cy="60960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5" name="Rectangle 64"/>
          <p:cNvSpPr/>
          <p:nvPr/>
        </p:nvSpPr>
        <p:spPr>
          <a:xfrm>
            <a:off x="2590800" y="579120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http://www.humanesociety.org/news/news/2009/02/too_fixated_on_mice_022009.html</a:t>
            </a:r>
          </a:p>
          <a:p>
            <a:r>
              <a:rPr lang="en-US" sz="1400" dirty="0" smtClean="0"/>
              <a:t>Adapted from: http://www.molecularstation.com/dna/cdna-library/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ight Arrow 83"/>
          <p:cNvSpPr/>
          <p:nvPr/>
        </p:nvSpPr>
        <p:spPr>
          <a:xfrm>
            <a:off x="3657600" y="1078468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800600" y="2145268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 ES Cells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1066800" y="2971800"/>
            <a:ext cx="19050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for cells tagged with </a:t>
            </a:r>
            <a:r>
              <a:rPr lang="en-US" dirty="0" err="1" smtClean="0"/>
              <a:t>fluorophore</a:t>
            </a:r>
            <a:endParaRPr lang="en-US" dirty="0"/>
          </a:p>
        </p:txBody>
      </p:sp>
      <p:sp>
        <p:nvSpPr>
          <p:cNvPr id="122" name="Right Arrow 121"/>
          <p:cNvSpPr/>
          <p:nvPr/>
        </p:nvSpPr>
        <p:spPr>
          <a:xfrm>
            <a:off x="3352800" y="3124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Mous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1" y="2743200"/>
            <a:ext cx="1600200" cy="13275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5" name="Right Arrow 124"/>
          <p:cNvSpPr/>
          <p:nvPr/>
        </p:nvSpPr>
        <p:spPr>
          <a:xfrm>
            <a:off x="6248400" y="32004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5105400" y="4419600"/>
            <a:ext cx="26670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Mate heterozygous offspring to produce homozygous KI strain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1905000" y="4495801"/>
            <a:ext cx="2133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offspring for tagged gene</a:t>
            </a:r>
            <a:endParaRPr lang="en-US" dirty="0"/>
          </a:p>
        </p:txBody>
      </p:sp>
      <p:sp>
        <p:nvSpPr>
          <p:cNvPr id="129" name="Right Arrow 128"/>
          <p:cNvSpPr/>
          <p:nvPr/>
        </p:nvSpPr>
        <p:spPr>
          <a:xfrm>
            <a:off x="4191000" y="4648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>
            <a:off x="7239000" y="1143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676400" y="609600"/>
            <a:ext cx="1905000" cy="1828800"/>
            <a:chOff x="6248400" y="4724400"/>
            <a:chExt cx="1143000" cy="1219200"/>
          </a:xfrm>
        </p:grpSpPr>
        <p:grpSp>
          <p:nvGrpSpPr>
            <p:cNvPr id="39" name="Group 45"/>
            <p:cNvGrpSpPr/>
            <p:nvPr/>
          </p:nvGrpSpPr>
          <p:grpSpPr>
            <a:xfrm>
              <a:off x="6400800" y="4724400"/>
              <a:ext cx="533400" cy="533400"/>
              <a:chOff x="6629400" y="2590800"/>
              <a:chExt cx="1219200" cy="10668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45"/>
            <p:cNvGrpSpPr/>
            <p:nvPr/>
          </p:nvGrpSpPr>
          <p:grpSpPr>
            <a:xfrm>
              <a:off x="6858000" y="5181600"/>
              <a:ext cx="533400" cy="533400"/>
              <a:chOff x="6629400" y="2590800"/>
              <a:chExt cx="1219200" cy="1066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c 44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5"/>
            <p:cNvGrpSpPr/>
            <p:nvPr/>
          </p:nvGrpSpPr>
          <p:grpSpPr>
            <a:xfrm>
              <a:off x="6248400" y="5410200"/>
              <a:ext cx="533400" cy="533400"/>
              <a:chOff x="6629400" y="2590800"/>
              <a:chExt cx="1219200" cy="10668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629400" y="2590800"/>
                <a:ext cx="1219200" cy="1066800"/>
              </a:xfrm>
              <a:prstGeom prst="ellipse">
                <a:avLst/>
              </a:prstGeom>
              <a:noFill/>
              <a:ln w="381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7086600" y="2667000"/>
                <a:ext cx="762000" cy="990600"/>
              </a:xfrm>
              <a:prstGeom prst="arc">
                <a:avLst>
                  <a:gd name="adj1" fmla="val 17052942"/>
                  <a:gd name="adj2" fmla="val 0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648200" y="609600"/>
            <a:ext cx="2286000" cy="1295400"/>
            <a:chOff x="4648200" y="914400"/>
            <a:chExt cx="1752600" cy="990600"/>
          </a:xfrm>
        </p:grpSpPr>
        <p:grpSp>
          <p:nvGrpSpPr>
            <p:cNvPr id="49" name="Group 123"/>
            <p:cNvGrpSpPr/>
            <p:nvPr/>
          </p:nvGrpSpPr>
          <p:grpSpPr>
            <a:xfrm>
              <a:off x="5105400" y="1524000"/>
              <a:ext cx="685800" cy="381000"/>
              <a:chOff x="685800" y="4953000"/>
              <a:chExt cx="1143000" cy="60960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123"/>
            <p:cNvGrpSpPr/>
            <p:nvPr/>
          </p:nvGrpSpPr>
          <p:grpSpPr>
            <a:xfrm>
              <a:off x="4648200" y="914400"/>
              <a:ext cx="685800" cy="381000"/>
              <a:chOff x="685800" y="4953000"/>
              <a:chExt cx="1143000" cy="60960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123"/>
            <p:cNvGrpSpPr/>
            <p:nvPr/>
          </p:nvGrpSpPr>
          <p:grpSpPr>
            <a:xfrm>
              <a:off x="5715000" y="990600"/>
              <a:ext cx="685800" cy="381000"/>
              <a:chOff x="685800" y="4953000"/>
              <a:chExt cx="1143000" cy="609600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685800" y="4953000"/>
                <a:ext cx="1143000" cy="6096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mpd="sng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45"/>
              <p:cNvGrpSpPr/>
              <p:nvPr/>
            </p:nvGrpSpPr>
            <p:grpSpPr>
              <a:xfrm>
                <a:off x="1371600" y="5029200"/>
                <a:ext cx="381000" cy="381000"/>
                <a:chOff x="6629400" y="2590800"/>
                <a:chExt cx="1219200" cy="1066800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6629400" y="2590800"/>
                  <a:ext cx="1219200" cy="1066800"/>
                </a:xfrm>
                <a:prstGeom prst="ellipse">
                  <a:avLst/>
                </a:prstGeom>
                <a:noFill/>
                <a:ln w="381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>
                  <a:off x="7086600" y="2667000"/>
                  <a:ext cx="762000" cy="990600"/>
                </a:xfrm>
                <a:prstGeom prst="arc">
                  <a:avLst>
                    <a:gd name="adj1" fmla="val 17052942"/>
                    <a:gd name="adj2" fmla="val 0"/>
                  </a:avLst>
                </a:prstGeom>
                <a:ln w="381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4" name="Rectangle 63"/>
          <p:cNvSpPr/>
          <p:nvPr/>
        </p:nvSpPr>
        <p:spPr>
          <a:xfrm>
            <a:off x="2590800" y="579120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http://www.humanesociety.org/news/news/2009/02/too_fixated_on_mice_022009.html</a:t>
            </a:r>
          </a:p>
          <a:p>
            <a:r>
              <a:rPr lang="en-US" sz="1400" dirty="0" smtClean="0"/>
              <a:t>Adapted from: http://www.molecularstation.com/dna/cdna-library/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0400" y="6324600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http://www.pnas.org/content/107/6/2658/F4.expansion.html</a:t>
            </a:r>
            <a:endParaRPr lang="en-US" sz="1400" dirty="0"/>
          </a:p>
        </p:txBody>
      </p:sp>
      <p:pic>
        <p:nvPicPr>
          <p:cNvPr id="4" name="Picture 3" descr="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066800"/>
            <a:ext cx="4579243" cy="51394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86000" y="914400"/>
            <a:ext cx="7657970" cy="3581400"/>
            <a:chOff x="-990600" y="762000"/>
            <a:chExt cx="7276970" cy="3276600"/>
          </a:xfrm>
        </p:grpSpPr>
        <p:pic>
          <p:nvPicPr>
            <p:cNvPr id="4" name="Picture 3" descr="network mous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90600" y="1295400"/>
              <a:ext cx="4740657" cy="2743200"/>
            </a:xfrm>
            <a:prstGeom prst="rect">
              <a:avLst/>
            </a:prstGeom>
          </p:spPr>
        </p:pic>
        <p:pic>
          <p:nvPicPr>
            <p:cNvPr id="5" name="Picture 4" descr="TAC Mous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0" y="762000"/>
              <a:ext cx="4305170" cy="1925683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2590800" y="2438400"/>
              <a:ext cx="2438400" cy="38100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334000" y="1524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TAC complex interacts with FRMD7 in mice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4648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TAC4 and FRMD7 co-localize in the neuronal cells, especially the growth cone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505200" y="624840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http://www.nikonsmallworld.com/gallery/year/2004/5</a:t>
            </a:r>
            <a:endParaRPr lang="en-US" sz="1400" dirty="0"/>
          </a:p>
        </p:txBody>
      </p:sp>
      <p:pic>
        <p:nvPicPr>
          <p:cNvPr id="17" name="Picture 16" descr="5th2004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124200"/>
            <a:ext cx="3048000" cy="2286000"/>
          </a:xfrm>
          <a:prstGeom prst="rect">
            <a:avLst/>
          </a:prstGeom>
        </p:spPr>
      </p:pic>
      <p:pic>
        <p:nvPicPr>
          <p:cNvPr id="11" name="Picture 10" descr="hnb_string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5867400"/>
            <a:ext cx="1780780" cy="35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181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Further verification of TAC complex</a:t>
            </a:r>
          </a:p>
          <a:p>
            <a:pPr lvl="1"/>
            <a:r>
              <a:rPr lang="en-US" dirty="0" err="1" smtClean="0"/>
              <a:t>Colocalization</a:t>
            </a:r>
            <a:r>
              <a:rPr lang="en-US" dirty="0" smtClean="0"/>
              <a:t> experiments in mice with GFP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Experiments </a:t>
            </a:r>
            <a:r>
              <a:rPr lang="en-US" dirty="0" smtClean="0"/>
              <a:t>in </a:t>
            </a:r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endParaRPr lang="en-US" i="1" dirty="0" smtClean="0"/>
          </a:p>
          <a:p>
            <a:pPr lvl="1"/>
            <a:r>
              <a:rPr lang="en-US" sz="2400" dirty="0" smtClean="0"/>
              <a:t>frm-5, max-1, </a:t>
            </a:r>
            <a:r>
              <a:rPr lang="en-US" sz="2400" dirty="0" smtClean="0"/>
              <a:t>frm-3, frm-10</a:t>
            </a:r>
            <a:r>
              <a:rPr lang="en-US" sz="2400" dirty="0" smtClean="0"/>
              <a:t>, frm-4, </a:t>
            </a:r>
            <a:r>
              <a:rPr lang="en-US" sz="2400" dirty="0" smtClean="0"/>
              <a:t>kin-32, kri-1</a:t>
            </a:r>
            <a:r>
              <a:rPr lang="en-US" sz="2400" dirty="0" smtClean="0"/>
              <a:t>, </a:t>
            </a:r>
            <a:r>
              <a:rPr lang="en-US" sz="2400" dirty="0" smtClean="0"/>
              <a:t>frm-8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dirty="0" smtClean="0"/>
              <a:t>Drug discovery</a:t>
            </a:r>
          </a:p>
          <a:p>
            <a:pPr lvl="1"/>
            <a:r>
              <a:rPr lang="en-US" dirty="0" smtClean="0"/>
              <a:t>Few drugs are used with poor </a:t>
            </a:r>
            <a:r>
              <a:rPr lang="en-US" dirty="0" smtClean="0"/>
              <a:t>results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Connections to other nervous system disorders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pic>
        <p:nvPicPr>
          <p:cNvPr id="8" name="Picture 7" descr="Peer-Review-Carto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3957" y="2133600"/>
            <a:ext cx="3797643" cy="24384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419600" y="6096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http://genomicenterprise.com/blog/2010/09/03/peer-review-of-articles-in-science-politically-correct/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52DN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1677878">
            <a:off x="456336" y="-2115854"/>
            <a:ext cx="8889847" cy="88898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Five genes</a:t>
            </a:r>
          </a:p>
          <a:p>
            <a:r>
              <a:rPr lang="en-US" dirty="0" smtClean="0"/>
              <a:t>Autosomal and X-linked</a:t>
            </a:r>
          </a:p>
          <a:p>
            <a:r>
              <a:rPr lang="en-US" dirty="0" smtClean="0"/>
              <a:t>Dominant and recessive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Tricky Genes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624840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http://photo-dictionary.com/phrase/644/DNA.html#b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821363"/>
          </a:xfrm>
        </p:spPr>
        <p:txBody>
          <a:bodyPr>
            <a:noAutofit/>
          </a:bodyPr>
          <a:lstStyle/>
          <a:p>
            <a:pPr lvl="0"/>
            <a:r>
              <a:rPr lang="en-US" sz="1350" dirty="0" smtClean="0"/>
              <a:t>Medline Plus: http://www.nlm.nih.gov/medlineplus/ency/article/003037.htm</a:t>
            </a:r>
          </a:p>
          <a:p>
            <a:pPr lvl="0"/>
            <a:r>
              <a:rPr lang="en-US" sz="1350" dirty="0" smtClean="0"/>
              <a:t>Watkins, R., Thomas, M. G., Talbot, C. J. </a:t>
            </a:r>
            <a:r>
              <a:rPr lang="en-US" sz="1350" dirty="0" err="1" smtClean="0"/>
              <a:t>Gottlob</a:t>
            </a:r>
            <a:r>
              <a:rPr lang="en-US" sz="1350" dirty="0" smtClean="0"/>
              <a:t>, I., </a:t>
            </a:r>
            <a:r>
              <a:rPr lang="en-US" sz="1350" dirty="0" err="1" smtClean="0"/>
              <a:t>Shakelton</a:t>
            </a:r>
            <a:r>
              <a:rPr lang="en-US" sz="1350" dirty="0" smtClean="0"/>
              <a:t>, S. (2012)</a:t>
            </a:r>
            <a:br>
              <a:rPr lang="en-US" sz="1350" dirty="0" smtClean="0"/>
            </a:br>
            <a:r>
              <a:rPr lang="en-US" sz="1350" dirty="0" smtClean="0"/>
              <a:t>The role of FRMD7 in Idiopathic Infantile Nystagmus. Journal of </a:t>
            </a:r>
            <a:r>
              <a:rPr lang="en-US" sz="1350" dirty="0" err="1" smtClean="0"/>
              <a:t>Opthalmology</a:t>
            </a:r>
            <a:r>
              <a:rPr lang="en-US" sz="1350" dirty="0" smtClean="0"/>
              <a:t>, 2012(2012), 460956. </a:t>
            </a:r>
            <a:r>
              <a:rPr lang="en-US" sz="1350" dirty="0" err="1" smtClean="0"/>
              <a:t>doi</a:t>
            </a:r>
            <a:r>
              <a:rPr lang="en-US" sz="1350" dirty="0" smtClean="0"/>
              <a:t>: </a:t>
            </a:r>
            <a:r>
              <a:rPr lang="en-US" sz="1350" dirty="0" smtClean="0">
                <a:hlinkClick r:id="rId3"/>
              </a:rPr>
              <a:t>10.1155/2012/460956</a:t>
            </a:r>
            <a:endParaRPr lang="en-US" sz="1350" dirty="0" smtClean="0"/>
          </a:p>
          <a:p>
            <a:pPr lvl="0"/>
            <a:r>
              <a:rPr lang="en-US" sz="1350" dirty="0" smtClean="0"/>
              <a:t>American Nystagmus Network: http://www.nystagmus.org/aboutn.html</a:t>
            </a:r>
          </a:p>
          <a:p>
            <a:pPr lvl="0"/>
            <a:r>
              <a:rPr lang="en-US" sz="1350" dirty="0" smtClean="0"/>
              <a:t>Lee, J. (2002) Surgical management of nystagmus. Journal of the Royal Society of Medicine, 95(5), 238. Retrieved from: </a:t>
            </a:r>
            <a:r>
              <a:rPr lang="en-US" sz="1350" dirty="0" smtClean="0">
                <a:hlinkClick r:id="rId4"/>
              </a:rPr>
              <a:t>http://www.ncbi.nlm.nih.gov/pmc/articles/PMC1279676/</a:t>
            </a:r>
            <a:r>
              <a:rPr lang="en-US" sz="1350" dirty="0" smtClean="0"/>
              <a:t> </a:t>
            </a:r>
          </a:p>
          <a:p>
            <a:pPr lvl="0"/>
            <a:r>
              <a:rPr lang="en-US" sz="1350" dirty="0" smtClean="0"/>
              <a:t>Self, J. E., </a:t>
            </a:r>
            <a:r>
              <a:rPr lang="en-US" sz="1350" dirty="0" err="1" smtClean="0"/>
              <a:t>Shawkat</a:t>
            </a:r>
            <a:r>
              <a:rPr lang="en-US" sz="1350" dirty="0" smtClean="0"/>
              <a:t>, F., </a:t>
            </a:r>
            <a:r>
              <a:rPr lang="en-US" sz="1350" dirty="0" err="1" smtClean="0"/>
              <a:t>Malpas</a:t>
            </a:r>
            <a:r>
              <a:rPr lang="en-US" sz="1350" dirty="0" smtClean="0"/>
              <a:t> C. T., Thomas S., Harris, C. M., </a:t>
            </a:r>
            <a:r>
              <a:rPr lang="en-US" sz="1350" dirty="0" err="1" smtClean="0"/>
              <a:t>Hodgkings</a:t>
            </a:r>
            <a:r>
              <a:rPr lang="en-US" sz="1350" dirty="0" smtClean="0"/>
              <a:t> P. R., Chen, X., Trump, D., </a:t>
            </a:r>
            <a:r>
              <a:rPr lang="en-US" sz="1350" dirty="0" err="1" smtClean="0"/>
              <a:t>Lotery</a:t>
            </a:r>
            <a:r>
              <a:rPr lang="en-US" sz="1350" dirty="0" smtClean="0"/>
              <a:t>, A. J. (2007) Allelic variation of the FRMD7 gene in congenital idiopathic nystagmus. Ophthalmic Molecular Genetics, 125(9), 1255. Retrieved from: </a:t>
            </a:r>
            <a:r>
              <a:rPr lang="en-US" sz="1350" dirty="0" smtClean="0">
                <a:hlinkClick r:id="rId5"/>
              </a:rPr>
              <a:t>http://archopht.ama-assn.org/cgi/content/full/125/9/1255</a:t>
            </a:r>
            <a:r>
              <a:rPr lang="en-US" sz="1350" dirty="0" smtClean="0"/>
              <a:t> </a:t>
            </a:r>
          </a:p>
          <a:p>
            <a:pPr lvl="0"/>
            <a:r>
              <a:rPr lang="en-US" sz="1350" dirty="0" smtClean="0"/>
              <a:t>Thomas, M. G., Crosier, M., Lindsay, S., Kumar, A., Thomas, S., Araki, M., Talbot, C., McLean, R. J., </a:t>
            </a:r>
            <a:r>
              <a:rPr lang="en-US" sz="1350" dirty="0" err="1" smtClean="0"/>
              <a:t>Surendran</a:t>
            </a:r>
            <a:r>
              <a:rPr lang="en-US" sz="1350" dirty="0" smtClean="0"/>
              <a:t>, M., Taylor, K., Leroy, B. P., Moore, A. T., Hunter, D. G., </a:t>
            </a:r>
            <a:r>
              <a:rPr lang="en-US" sz="1350" dirty="0" err="1" smtClean="0"/>
              <a:t>Hertle</a:t>
            </a:r>
            <a:r>
              <a:rPr lang="en-US" sz="1350" dirty="0" smtClean="0"/>
              <a:t>, R. W., </a:t>
            </a:r>
            <a:r>
              <a:rPr lang="en-US" sz="1350" dirty="0" err="1" smtClean="0"/>
              <a:t>Tarpey</a:t>
            </a:r>
            <a:r>
              <a:rPr lang="en-US" sz="1350" dirty="0" smtClean="0"/>
              <a:t>, P., </a:t>
            </a:r>
            <a:r>
              <a:rPr lang="en-US" sz="1350" dirty="0" err="1" smtClean="0"/>
              <a:t>Langmann</a:t>
            </a:r>
            <a:r>
              <a:rPr lang="en-US" sz="1350" dirty="0" smtClean="0"/>
              <a:t>, A., Lindner, S., </a:t>
            </a:r>
            <a:r>
              <a:rPr lang="en-US" sz="1350" dirty="0" err="1" smtClean="0"/>
              <a:t>Brandner</a:t>
            </a:r>
            <a:r>
              <a:rPr lang="en-US" sz="1350" dirty="0" smtClean="0"/>
              <a:t>, M., </a:t>
            </a:r>
            <a:r>
              <a:rPr lang="en-US" sz="1350" dirty="0" err="1" smtClean="0"/>
              <a:t>Gottlob</a:t>
            </a:r>
            <a:r>
              <a:rPr lang="en-US" sz="1350" dirty="0" smtClean="0"/>
              <a:t>., I. (2011) The clinical and molecular genetic features of idiopathic infantile periodic alternating nystagmus. Brain, a Journal of Neurology, 2011(134), 892, </a:t>
            </a:r>
            <a:r>
              <a:rPr lang="en-US" sz="1350" dirty="0" err="1" smtClean="0"/>
              <a:t>doi</a:t>
            </a:r>
            <a:r>
              <a:rPr lang="en-US" sz="1350" dirty="0" smtClean="0"/>
              <a:t>: </a:t>
            </a:r>
            <a:r>
              <a:rPr lang="en-US" sz="1350" dirty="0" smtClean="0">
                <a:hlinkClick r:id="rId6"/>
              </a:rPr>
              <a:t>10.1093/brain/awq373</a:t>
            </a:r>
            <a:endParaRPr lang="en-US" sz="1350" dirty="0" smtClean="0"/>
          </a:p>
          <a:p>
            <a:pPr lvl="0"/>
            <a:r>
              <a:rPr lang="en-US" sz="1350" dirty="0" err="1" smtClean="0"/>
              <a:t>Tarpey</a:t>
            </a:r>
            <a:r>
              <a:rPr lang="en-US" sz="1350" dirty="0" smtClean="0"/>
              <a:t> P., Thomas S., </a:t>
            </a:r>
            <a:r>
              <a:rPr lang="en-US" sz="1350" dirty="0" err="1" smtClean="0"/>
              <a:t>Sarvananthan</a:t>
            </a:r>
            <a:r>
              <a:rPr lang="en-US" sz="1350" dirty="0" smtClean="0"/>
              <a:t> N., </a:t>
            </a:r>
            <a:r>
              <a:rPr lang="en-US" sz="1350" dirty="0" err="1" smtClean="0"/>
              <a:t>Mallya</a:t>
            </a:r>
            <a:r>
              <a:rPr lang="en-US" sz="1350" dirty="0" smtClean="0"/>
              <a:t> U., </a:t>
            </a:r>
            <a:r>
              <a:rPr lang="en-US" sz="1350" dirty="0" err="1" smtClean="0"/>
              <a:t>Lisgo</a:t>
            </a:r>
            <a:r>
              <a:rPr lang="en-US" sz="1350" dirty="0" smtClean="0"/>
              <a:t> S., Talbot C. J., Roberts E. O., </a:t>
            </a:r>
            <a:r>
              <a:rPr lang="en-US" sz="1350" dirty="0" err="1" smtClean="0"/>
              <a:t>Awan</a:t>
            </a:r>
            <a:r>
              <a:rPr lang="en-US" sz="1350" dirty="0" smtClean="0"/>
              <a:t> M., </a:t>
            </a:r>
            <a:r>
              <a:rPr lang="en-US" sz="1350" dirty="0" err="1" smtClean="0"/>
              <a:t>Surendran</a:t>
            </a:r>
            <a:r>
              <a:rPr lang="en-US" sz="1350" dirty="0" smtClean="0"/>
              <a:t> M., McLean R. J., </a:t>
            </a:r>
            <a:r>
              <a:rPr lang="en-US" sz="1350" dirty="0" err="1" smtClean="0"/>
              <a:t>Reinecke</a:t>
            </a:r>
            <a:r>
              <a:rPr lang="en-US" sz="1350" dirty="0" smtClean="0"/>
              <a:t> R. D., </a:t>
            </a:r>
            <a:r>
              <a:rPr lang="en-US" sz="1350" dirty="0" err="1" smtClean="0"/>
              <a:t>Langmann</a:t>
            </a:r>
            <a:r>
              <a:rPr lang="en-US" sz="1350" dirty="0" smtClean="0"/>
              <a:t> A., Lindner S., Koch M., Jain S., Woodruff G., Gale R. P., </a:t>
            </a:r>
            <a:r>
              <a:rPr lang="en-US" sz="1350" dirty="0" err="1" smtClean="0"/>
              <a:t>Degg</a:t>
            </a:r>
            <a:r>
              <a:rPr lang="en-US" sz="1350" dirty="0" smtClean="0"/>
              <a:t> C., </a:t>
            </a:r>
            <a:r>
              <a:rPr lang="en-US" sz="1350" dirty="0" err="1" smtClean="0"/>
              <a:t>Droutsas</a:t>
            </a:r>
            <a:r>
              <a:rPr lang="en-US" sz="1350" dirty="0" smtClean="0"/>
              <a:t> K., </a:t>
            </a:r>
            <a:r>
              <a:rPr lang="en-US" sz="1350" dirty="0" err="1" smtClean="0"/>
              <a:t>Asproudis</a:t>
            </a:r>
            <a:r>
              <a:rPr lang="en-US" sz="1350" dirty="0" smtClean="0"/>
              <a:t> I., </a:t>
            </a:r>
            <a:r>
              <a:rPr lang="en-US" sz="1350" dirty="0" err="1" smtClean="0"/>
              <a:t>Zubcov</a:t>
            </a:r>
            <a:r>
              <a:rPr lang="en-US" sz="1350" dirty="0" smtClean="0"/>
              <a:t> A. A., </a:t>
            </a:r>
            <a:r>
              <a:rPr lang="en-US" sz="1350" dirty="0" err="1" smtClean="0"/>
              <a:t>Pieh</a:t>
            </a:r>
            <a:r>
              <a:rPr lang="en-US" sz="1350" dirty="0" smtClean="0"/>
              <a:t> C., Veal C. D., Machado R. D., Backhouse O. C., </a:t>
            </a:r>
            <a:r>
              <a:rPr lang="en-US" sz="1350" dirty="0" err="1" smtClean="0"/>
              <a:t>Baumber</a:t>
            </a:r>
            <a:r>
              <a:rPr lang="en-US" sz="1350" dirty="0" smtClean="0"/>
              <a:t> L., Constantinescu C. S., Brodsky M. C., Hunter D. G., </a:t>
            </a:r>
            <a:r>
              <a:rPr lang="en-US" sz="1350" dirty="0" err="1" smtClean="0"/>
              <a:t>Hertle</a:t>
            </a:r>
            <a:r>
              <a:rPr lang="en-US" sz="1350" dirty="0" smtClean="0"/>
              <a:t> R. W., Read R. J., </a:t>
            </a:r>
            <a:r>
              <a:rPr lang="en-US" sz="1350" dirty="0" err="1" smtClean="0"/>
              <a:t>Edkins</a:t>
            </a:r>
            <a:r>
              <a:rPr lang="en-US" sz="1350" dirty="0" smtClean="0"/>
              <a:t> S., O'Meara S., Parker A., Stevens C., Teague J., et. al. (2006) Mutations in FRMD7, a newly identified member of the FERM family, cause X-linked idiopathic congenital nystagmus. Nature Genetics, 38, 1242. </a:t>
            </a:r>
            <a:r>
              <a:rPr lang="en-US" sz="1350" dirty="0" err="1" smtClean="0"/>
              <a:t>doi</a:t>
            </a:r>
            <a:r>
              <a:rPr lang="en-US" sz="1350" dirty="0" smtClean="0"/>
              <a:t>: </a:t>
            </a:r>
            <a:r>
              <a:rPr lang="en-US" sz="1350" dirty="0" smtClean="0">
                <a:hlinkClick r:id="rId7"/>
              </a:rPr>
              <a:t>10.1038/ng1893</a:t>
            </a:r>
            <a:endParaRPr lang="en-US" sz="135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821363"/>
          </a:xfrm>
        </p:spPr>
        <p:txBody>
          <a:bodyPr>
            <a:noAutofit/>
          </a:bodyPr>
          <a:lstStyle/>
          <a:p>
            <a:pPr lvl="0"/>
            <a:r>
              <a:rPr lang="en-US" sz="1350" dirty="0" err="1" smtClean="0"/>
              <a:t>Dereeper</a:t>
            </a:r>
            <a:r>
              <a:rPr lang="en-US" sz="1350" dirty="0" smtClean="0"/>
              <a:t> A., </a:t>
            </a:r>
            <a:r>
              <a:rPr lang="en-US" sz="1350" dirty="0" err="1" smtClean="0"/>
              <a:t>Audic</a:t>
            </a:r>
            <a:r>
              <a:rPr lang="en-US" sz="1350" dirty="0" smtClean="0"/>
              <a:t> S., </a:t>
            </a:r>
            <a:r>
              <a:rPr lang="en-US" sz="1350" dirty="0" err="1" smtClean="0"/>
              <a:t>Claverie</a:t>
            </a:r>
            <a:r>
              <a:rPr lang="en-US" sz="1350" dirty="0" smtClean="0"/>
              <a:t> J. M., Blanc G. (2010) BLAST-EXPLORER helps you building datasets for </a:t>
            </a:r>
            <a:r>
              <a:rPr lang="en-US" sz="1350" dirty="0" err="1" smtClean="0"/>
              <a:t>phylogenetic</a:t>
            </a:r>
            <a:r>
              <a:rPr lang="en-US" sz="1350" dirty="0" smtClean="0"/>
              <a:t> analysis</a:t>
            </a:r>
            <a:r>
              <a:rPr lang="en-US" sz="1350" i="1" dirty="0" smtClean="0"/>
              <a:t>.</a:t>
            </a:r>
            <a:r>
              <a:rPr lang="en-US" sz="1350" dirty="0" smtClean="0"/>
              <a:t> </a:t>
            </a:r>
            <a:r>
              <a:rPr lang="en-US" sz="1350" dirty="0" err="1" smtClean="0"/>
              <a:t>BioMed</a:t>
            </a:r>
            <a:r>
              <a:rPr lang="en-US" sz="1350" dirty="0" smtClean="0"/>
              <a:t> Central Evolutionary Biology, 2010(10:8). </a:t>
            </a:r>
            <a:r>
              <a:rPr lang="en-US" sz="1350" dirty="0" err="1" smtClean="0"/>
              <a:t>doi</a:t>
            </a:r>
            <a:r>
              <a:rPr lang="en-US" sz="1350" dirty="0" smtClean="0"/>
              <a:t>: </a:t>
            </a:r>
            <a:r>
              <a:rPr lang="en-US" sz="1350" dirty="0" smtClean="0">
                <a:hlinkClick r:id="rId3"/>
              </a:rPr>
              <a:t>10.1186/1471-2148-10-8</a:t>
            </a:r>
            <a:endParaRPr lang="en-US" sz="1350" dirty="0" smtClean="0"/>
          </a:p>
          <a:p>
            <a:pPr lvl="0"/>
            <a:r>
              <a:rPr lang="en-US" sz="1350" dirty="0" err="1" smtClean="0"/>
              <a:t>Dereeper</a:t>
            </a:r>
            <a:r>
              <a:rPr lang="en-US" sz="1350" dirty="0" smtClean="0"/>
              <a:t> A., </a:t>
            </a:r>
            <a:r>
              <a:rPr lang="en-US" sz="1350" dirty="0" err="1" smtClean="0"/>
              <a:t>Guignon</a:t>
            </a:r>
            <a:r>
              <a:rPr lang="en-US" sz="1350" dirty="0" smtClean="0"/>
              <a:t> V., Blanc G., </a:t>
            </a:r>
            <a:r>
              <a:rPr lang="en-US" sz="1350" dirty="0" err="1" smtClean="0"/>
              <a:t>Audic</a:t>
            </a:r>
            <a:r>
              <a:rPr lang="en-US" sz="1350" dirty="0" smtClean="0"/>
              <a:t> S., Buffet S., </a:t>
            </a:r>
            <a:r>
              <a:rPr lang="en-US" sz="1350" dirty="0" err="1" smtClean="0"/>
              <a:t>Chevenet</a:t>
            </a:r>
            <a:r>
              <a:rPr lang="en-US" sz="1350" dirty="0" smtClean="0"/>
              <a:t> F., </a:t>
            </a:r>
            <a:r>
              <a:rPr lang="en-US" sz="1350" dirty="0" err="1" smtClean="0"/>
              <a:t>Dufayard</a:t>
            </a:r>
            <a:r>
              <a:rPr lang="en-US" sz="1350" dirty="0" smtClean="0"/>
              <a:t> J.F., </a:t>
            </a:r>
            <a:r>
              <a:rPr lang="en-US" sz="1350" dirty="0" err="1" smtClean="0"/>
              <a:t>Guindon</a:t>
            </a:r>
            <a:r>
              <a:rPr lang="en-US" sz="1350" dirty="0" smtClean="0"/>
              <a:t> S., </a:t>
            </a:r>
            <a:r>
              <a:rPr lang="en-US" sz="1350" dirty="0" err="1" smtClean="0"/>
              <a:t>Lefort</a:t>
            </a:r>
            <a:r>
              <a:rPr lang="en-US" sz="1350" dirty="0" smtClean="0"/>
              <a:t> V., </a:t>
            </a:r>
            <a:r>
              <a:rPr lang="en-US" sz="1350" dirty="0" err="1" smtClean="0"/>
              <a:t>Lescot</a:t>
            </a:r>
            <a:r>
              <a:rPr lang="en-US" sz="1350" dirty="0" smtClean="0"/>
              <a:t> M., </a:t>
            </a:r>
            <a:r>
              <a:rPr lang="en-US" sz="1350" dirty="0" err="1" smtClean="0"/>
              <a:t>Claverie</a:t>
            </a:r>
            <a:r>
              <a:rPr lang="en-US" sz="1350" dirty="0" smtClean="0"/>
              <a:t> J.M., </a:t>
            </a:r>
            <a:r>
              <a:rPr lang="en-US" sz="1350" dirty="0" err="1" smtClean="0"/>
              <a:t>Gascuel</a:t>
            </a:r>
            <a:r>
              <a:rPr lang="en-US" sz="1350" dirty="0" smtClean="0"/>
              <a:t> O. (2008) Phylogeny.fr: robust </a:t>
            </a:r>
            <a:r>
              <a:rPr lang="en-US" sz="1350" dirty="0" err="1" smtClean="0"/>
              <a:t>phylogenetic</a:t>
            </a:r>
            <a:r>
              <a:rPr lang="en-US" sz="1350" dirty="0" smtClean="0"/>
              <a:t> analysis for the non-specialist</a:t>
            </a:r>
            <a:r>
              <a:rPr lang="en-US" sz="1350" i="1" dirty="0" smtClean="0"/>
              <a:t>.</a:t>
            </a:r>
            <a:r>
              <a:rPr lang="en-US" sz="1350" dirty="0" smtClean="0"/>
              <a:t> Nucleic Acids Research. 2008(1;36) W465. </a:t>
            </a:r>
            <a:r>
              <a:rPr lang="en-US" sz="1350" dirty="0" err="1" smtClean="0"/>
              <a:t>doi</a:t>
            </a:r>
            <a:r>
              <a:rPr lang="en-US" sz="1350" dirty="0" smtClean="0"/>
              <a:t>: </a:t>
            </a:r>
            <a:r>
              <a:rPr lang="en-US" sz="1350" dirty="0" smtClean="0">
                <a:hlinkClick r:id="rId4"/>
              </a:rPr>
              <a:t>10.1093/</a:t>
            </a:r>
            <a:r>
              <a:rPr lang="en-US" sz="1350" dirty="0" err="1" smtClean="0">
                <a:hlinkClick r:id="rId4"/>
              </a:rPr>
              <a:t>nar</a:t>
            </a:r>
            <a:r>
              <a:rPr lang="en-US" sz="1350" dirty="0" smtClean="0">
                <a:hlinkClick r:id="rId4"/>
              </a:rPr>
              <a:t>/gkn180</a:t>
            </a:r>
            <a:endParaRPr lang="en-US" sz="1350" dirty="0" smtClean="0"/>
          </a:p>
          <a:p>
            <a:pPr lvl="0"/>
            <a:r>
              <a:rPr lang="en-US" sz="1350" dirty="0" smtClean="0"/>
              <a:t>Edgar R. C. (2004)MUSCLE: multiple sequence alignment with high accuracy and high throughpu</a:t>
            </a:r>
            <a:r>
              <a:rPr lang="en-US" sz="1350" i="1" dirty="0" smtClean="0"/>
              <a:t>t.</a:t>
            </a:r>
            <a:r>
              <a:rPr lang="en-US" sz="1350" dirty="0" smtClean="0"/>
              <a:t> Nucleic Acids Research. 2004(32:5), 1792. </a:t>
            </a:r>
            <a:r>
              <a:rPr lang="en-US" sz="1350" dirty="0" err="1" smtClean="0"/>
              <a:t>doi</a:t>
            </a:r>
            <a:r>
              <a:rPr lang="en-US" sz="1350" dirty="0" smtClean="0"/>
              <a:t>: </a:t>
            </a:r>
            <a:r>
              <a:rPr lang="en-US" sz="1350" dirty="0" smtClean="0">
                <a:hlinkClick r:id="rId5"/>
              </a:rPr>
              <a:t>10.1093/</a:t>
            </a:r>
            <a:r>
              <a:rPr lang="en-US" sz="1350" dirty="0" err="1" smtClean="0">
                <a:hlinkClick r:id="rId5"/>
              </a:rPr>
              <a:t>nar</a:t>
            </a:r>
            <a:r>
              <a:rPr lang="en-US" sz="1350" dirty="0" smtClean="0">
                <a:hlinkClick r:id="rId5"/>
              </a:rPr>
              <a:t>/gkh340</a:t>
            </a:r>
            <a:endParaRPr lang="en-US" sz="1350" dirty="0" smtClean="0"/>
          </a:p>
          <a:p>
            <a:pPr lvl="0"/>
            <a:r>
              <a:rPr lang="en-US" sz="1350" dirty="0" err="1" smtClean="0"/>
              <a:t>Castresana</a:t>
            </a:r>
            <a:r>
              <a:rPr lang="en-US" sz="1350" dirty="0" smtClean="0"/>
              <a:t> J. (2000) Selection of conserved blocks from multiple alignments for their use in </a:t>
            </a:r>
            <a:r>
              <a:rPr lang="en-US" sz="1350" dirty="0" err="1" smtClean="0"/>
              <a:t>phylogenetic</a:t>
            </a:r>
            <a:r>
              <a:rPr lang="en-US" sz="1350" dirty="0" smtClean="0"/>
              <a:t> analysis. Molecular Biology and Evolution, 2000(17), 540. Retrieved from: </a:t>
            </a:r>
            <a:r>
              <a:rPr lang="en-US" sz="1350" dirty="0" smtClean="0">
                <a:hlinkClick r:id="rId6"/>
              </a:rPr>
              <a:t>http://mbe.oxfordjournals.org/content/17/4/540.long</a:t>
            </a:r>
            <a:endParaRPr lang="en-US" sz="1350" dirty="0" smtClean="0"/>
          </a:p>
          <a:p>
            <a:pPr lvl="0"/>
            <a:r>
              <a:rPr lang="en-US" sz="1350" dirty="0" err="1" smtClean="0"/>
              <a:t>Guindon</a:t>
            </a:r>
            <a:r>
              <a:rPr lang="en-US" sz="1350" dirty="0" smtClean="0"/>
              <a:t> S., </a:t>
            </a:r>
            <a:r>
              <a:rPr lang="en-US" sz="1350" dirty="0" err="1" smtClean="0"/>
              <a:t>Gascuel</a:t>
            </a:r>
            <a:r>
              <a:rPr lang="en-US" sz="1350" dirty="0" smtClean="0"/>
              <a:t> O. (2003) A simple, fast, and accurate algorithm to estimate large phylogenies by maximum likelihood</a:t>
            </a:r>
            <a:r>
              <a:rPr lang="en-US" sz="1350" i="1" dirty="0" smtClean="0"/>
              <a:t>.</a:t>
            </a:r>
            <a:r>
              <a:rPr lang="en-US" sz="1350" dirty="0" smtClean="0"/>
              <a:t> Systems Biology. 2003(52), 696. </a:t>
            </a:r>
            <a:r>
              <a:rPr lang="en-US" sz="1350" dirty="0" err="1" smtClean="0"/>
              <a:t>doi</a:t>
            </a:r>
            <a:r>
              <a:rPr lang="en-US" sz="1350" dirty="0" smtClean="0"/>
              <a:t>: </a:t>
            </a:r>
            <a:r>
              <a:rPr lang="en-US" sz="1350" dirty="0" smtClean="0">
                <a:hlinkClick r:id="rId7"/>
              </a:rPr>
              <a:t>10.1080/10635150390235520</a:t>
            </a:r>
            <a:endParaRPr lang="en-US" sz="1350" dirty="0" smtClean="0"/>
          </a:p>
          <a:p>
            <a:pPr lvl="0"/>
            <a:r>
              <a:rPr lang="en-US" sz="1350" dirty="0" err="1" smtClean="0"/>
              <a:t>Anisimova</a:t>
            </a:r>
            <a:r>
              <a:rPr lang="en-US" sz="1350" dirty="0" smtClean="0"/>
              <a:t> M., </a:t>
            </a:r>
            <a:r>
              <a:rPr lang="en-US" sz="1350" dirty="0" err="1" smtClean="0"/>
              <a:t>Gascuel</a:t>
            </a:r>
            <a:r>
              <a:rPr lang="en-US" sz="1350" dirty="0" smtClean="0"/>
              <a:t> O. (2006) Approximate likelihood ratio test for </a:t>
            </a:r>
            <a:r>
              <a:rPr lang="en-US" sz="1350" dirty="0" err="1" smtClean="0"/>
              <a:t>branchs</a:t>
            </a:r>
            <a:r>
              <a:rPr lang="en-US" sz="1350" dirty="0" smtClean="0"/>
              <a:t>: A fast, accurate and powerful alternative</a:t>
            </a:r>
            <a:r>
              <a:rPr lang="en-US" sz="1350" i="1" dirty="0" smtClean="0"/>
              <a:t>.</a:t>
            </a:r>
            <a:r>
              <a:rPr lang="en-US" sz="1350" dirty="0" smtClean="0"/>
              <a:t> Systems Biology. 2006(55), 539. </a:t>
            </a:r>
            <a:r>
              <a:rPr lang="en-US" sz="1350" dirty="0" err="1" smtClean="0"/>
              <a:t>doi</a:t>
            </a:r>
            <a:r>
              <a:rPr lang="en-US" sz="1350" dirty="0" smtClean="0"/>
              <a:t>: </a:t>
            </a:r>
            <a:r>
              <a:rPr lang="en-US" sz="1350" dirty="0" smtClean="0">
                <a:hlinkClick r:id="rId8"/>
              </a:rPr>
              <a:t>10.1080/10635150600755453</a:t>
            </a:r>
            <a:endParaRPr lang="en-US" sz="1350" dirty="0" smtClean="0"/>
          </a:p>
          <a:p>
            <a:pPr lvl="0"/>
            <a:r>
              <a:rPr lang="en-US" sz="1350" dirty="0" err="1" smtClean="0"/>
              <a:t>Felsenstein</a:t>
            </a:r>
            <a:r>
              <a:rPr lang="en-US" sz="1350" dirty="0" smtClean="0"/>
              <a:t> J. (1989) PHYLIP - Phylogeny Inference Package (Version 3.2). </a:t>
            </a:r>
            <a:r>
              <a:rPr lang="en-US" sz="1350" dirty="0" err="1" smtClean="0"/>
              <a:t>Cladistics</a:t>
            </a:r>
            <a:r>
              <a:rPr lang="en-US" sz="1350" dirty="0" smtClean="0"/>
              <a:t>, 1989(5), 164. Retrieved from: </a:t>
            </a:r>
            <a:r>
              <a:rPr lang="en-US" sz="1350" dirty="0" smtClean="0">
                <a:hlinkClick r:id="rId9"/>
              </a:rPr>
              <a:t>http://www.citeulike.org/user/rvosa/article/2346707</a:t>
            </a:r>
            <a:r>
              <a:rPr lang="en-US" sz="1350" dirty="0" smtClean="0"/>
              <a:t> </a:t>
            </a:r>
          </a:p>
          <a:p>
            <a:pPr lvl="0"/>
            <a:r>
              <a:rPr lang="en-US" sz="1350" dirty="0" smtClean="0"/>
              <a:t>Betts-Henderson J., </a:t>
            </a:r>
            <a:r>
              <a:rPr lang="en-US" sz="1350" dirty="0" err="1" smtClean="0"/>
              <a:t>Bartesaghi</a:t>
            </a:r>
            <a:r>
              <a:rPr lang="en-US" sz="1350" dirty="0" smtClean="0"/>
              <a:t>, S., Crosier, M., Lindsay, S., Chen, H., </a:t>
            </a:r>
            <a:r>
              <a:rPr lang="en-US" sz="1350" dirty="0" err="1" smtClean="0"/>
              <a:t>Salomoni</a:t>
            </a:r>
            <a:r>
              <a:rPr lang="en-US" sz="1350" dirty="0" smtClean="0"/>
              <a:t>, P., </a:t>
            </a:r>
            <a:r>
              <a:rPr lang="en-US" sz="1350" dirty="0" err="1" smtClean="0"/>
              <a:t>Gottlob</a:t>
            </a:r>
            <a:r>
              <a:rPr lang="en-US" sz="1350" dirty="0" smtClean="0"/>
              <a:t>, I., </a:t>
            </a:r>
            <a:r>
              <a:rPr lang="en-US" sz="1350" dirty="0" err="1" smtClean="0"/>
              <a:t>Nicotera</a:t>
            </a:r>
            <a:r>
              <a:rPr lang="en-US" sz="1350" dirty="0" smtClean="0"/>
              <a:t> P. (2010) The nystagmus-associated FRMD7 gene regulates neuronal outgrowth and development. Human Molecular Genetics, 19(2), 342. </a:t>
            </a:r>
            <a:r>
              <a:rPr lang="en-US" sz="1350" dirty="0" err="1" smtClean="0"/>
              <a:t>doi</a:t>
            </a:r>
            <a:r>
              <a:rPr lang="en-US" sz="1350" dirty="0" smtClean="0"/>
              <a:t>: </a:t>
            </a:r>
            <a:r>
              <a:rPr lang="en-US" sz="1350" dirty="0" smtClean="0">
                <a:hlinkClick r:id="rId10"/>
              </a:rPr>
              <a:t>10.1093/</a:t>
            </a:r>
            <a:r>
              <a:rPr lang="en-US" sz="1350" dirty="0" err="1" smtClean="0">
                <a:hlinkClick r:id="rId10"/>
              </a:rPr>
              <a:t>hmg</a:t>
            </a:r>
            <a:r>
              <a:rPr lang="en-US" sz="1350" dirty="0" smtClean="0">
                <a:hlinkClick r:id="rId10"/>
              </a:rPr>
              <a:t>/ddp500</a:t>
            </a:r>
            <a:r>
              <a:rPr lang="en-US" sz="1350" dirty="0" smtClean="0"/>
              <a:t>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ey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2286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4114800" cy="1524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Questions?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5486400" y="6248400"/>
            <a:ext cx="464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http://klimogen677s12.weebly.com/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exons</a:t>
            </a:r>
            <a:endParaRPr lang="en-US" dirty="0" smtClean="0"/>
          </a:p>
          <a:p>
            <a:r>
              <a:rPr lang="en-US" dirty="0" smtClean="0"/>
              <a:t>Motor neurons</a:t>
            </a:r>
          </a:p>
          <a:p>
            <a:r>
              <a:rPr lang="en-US" dirty="0" smtClean="0"/>
              <a:t>X-Inactivation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FRMD7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0" y="5867400"/>
            <a:ext cx="5029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http://ghr.nlm.nih.gov/gene/FRMD7</a:t>
            </a:r>
          </a:p>
          <a:p>
            <a:pPr lvl="0"/>
            <a:r>
              <a:rPr lang="en-US" sz="1000" dirty="0" smtClean="0"/>
              <a:t>Thomas, M. G., et. al. The clinical and molecular genetic features of idiopathic infantile periodic alternating nystagmus. Brain, a Journal of Neurology, </a:t>
            </a:r>
          </a:p>
          <a:p>
            <a:pPr lvl="0"/>
            <a:r>
              <a:rPr lang="en-US" sz="1000" dirty="0" smtClean="0"/>
              <a:t>2011(134), 892, </a:t>
            </a:r>
            <a:r>
              <a:rPr lang="en-US" sz="1000" dirty="0" err="1" smtClean="0"/>
              <a:t>doi</a:t>
            </a:r>
            <a:r>
              <a:rPr lang="en-US" sz="1000" dirty="0" smtClean="0"/>
              <a:t>: 10.1093/brain/awq373</a:t>
            </a:r>
            <a:endParaRPr lang="en-US" sz="1400" dirty="0"/>
          </a:p>
        </p:txBody>
      </p:sp>
      <p:pic>
        <p:nvPicPr>
          <p:cNvPr id="6" name="Picture 5" descr="FRMD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13303" y="1727103"/>
            <a:ext cx="3886199" cy="1803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F4.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657600"/>
            <a:ext cx="5725981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hick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4633913" cy="533400"/>
          </a:xfrm>
        </p:spPr>
      </p:pic>
      <p:sp>
        <p:nvSpPr>
          <p:cNvPr id="12" name="TextBox 11"/>
          <p:cNvSpPr txBox="1"/>
          <p:nvPr/>
        </p:nvSpPr>
        <p:spPr>
          <a:xfrm>
            <a:off x="7696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Chicken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57200" y="3733800"/>
            <a:ext cx="8534400" cy="457200"/>
            <a:chOff x="457200" y="4267200"/>
            <a:chExt cx="8534400" cy="457200"/>
          </a:xfrm>
        </p:grpSpPr>
        <p:pic>
          <p:nvPicPr>
            <p:cNvPr id="13" name="Picture 12" descr="Cattl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4267200"/>
              <a:ext cx="4968815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696200" y="43434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Cattle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334000"/>
            <a:ext cx="9144000" cy="510540"/>
            <a:chOff x="0" y="6096000"/>
            <a:chExt cx="9144000" cy="510540"/>
          </a:xfrm>
        </p:grpSpPr>
        <p:pic>
          <p:nvPicPr>
            <p:cNvPr id="15" name="Picture 14" descr="Celegan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96000"/>
              <a:ext cx="7837237" cy="5105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696200" y="6096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C. </a:t>
              </a:r>
              <a:r>
                <a:rPr lang="en-US" i="1" dirty="0" err="1" smtClean="0"/>
                <a:t>elegans</a:t>
              </a:r>
              <a:endParaRPr lang="en-US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2816" y="1981200"/>
            <a:ext cx="8787384" cy="457200"/>
            <a:chOff x="432816" y="2286000"/>
            <a:chExt cx="8787384" cy="457200"/>
          </a:xfrm>
        </p:grpSpPr>
        <p:pic>
          <p:nvPicPr>
            <p:cNvPr id="17" name="Picture 16" descr="Do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816" y="2286000"/>
              <a:ext cx="5815584" cy="45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96200" y="23622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Dog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" y="4572000"/>
            <a:ext cx="8610600" cy="487680"/>
            <a:chOff x="457200" y="5105400"/>
            <a:chExt cx="8610600" cy="487680"/>
          </a:xfrm>
        </p:grpSpPr>
        <p:pic>
          <p:nvPicPr>
            <p:cNvPr id="19" name="Picture 18" descr="Fly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5105400"/>
              <a:ext cx="3395698" cy="4876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696200" y="5181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Fly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" y="1219200"/>
            <a:ext cx="8610600" cy="533400"/>
            <a:chOff x="457200" y="1447800"/>
            <a:chExt cx="8610600" cy="533400"/>
          </a:xfrm>
        </p:grpSpPr>
        <p:pic>
          <p:nvPicPr>
            <p:cNvPr id="21" name="Picture 20" descr="mouse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1447800"/>
              <a:ext cx="4853940" cy="533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696200" y="152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Mouse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" y="457200"/>
            <a:ext cx="8763000" cy="502508"/>
            <a:chOff x="457200" y="564292"/>
            <a:chExt cx="8763000" cy="502508"/>
          </a:xfrm>
        </p:grpSpPr>
        <p:pic>
          <p:nvPicPr>
            <p:cNvPr id="24" name="Picture 23" descr="Domains Protein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200" y="564292"/>
              <a:ext cx="4648200" cy="502508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7696200" y="6096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Human</a:t>
              </a:r>
              <a:endParaRPr lang="en-US" dirty="0"/>
            </a:p>
          </p:txBody>
        </p:sp>
      </p:grpSp>
      <p:pic>
        <p:nvPicPr>
          <p:cNvPr id="31" name="Picture 30" descr="Pfam_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19600" y="5867400"/>
            <a:ext cx="18288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verage Dist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76393"/>
            <a:ext cx="6137856" cy="4924156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629400" y="2362200"/>
            <a:ext cx="609600" cy="3124200"/>
          </a:xfrm>
          <a:prstGeom prst="rightBrace">
            <a:avLst>
              <a:gd name="adj1" fmla="val 8333"/>
              <a:gd name="adj2" fmla="val 49566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0" y="1066800"/>
            <a:ext cx="304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926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Eyes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160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Compound Eyes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3733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Eyes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0" y="1752600"/>
            <a:ext cx="304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lustalw_b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5029200"/>
            <a:ext cx="984224" cy="97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Cone</a:t>
            </a:r>
            <a:endParaRPr lang="en-US" dirty="0"/>
          </a:p>
        </p:txBody>
      </p:sp>
      <p:pic>
        <p:nvPicPr>
          <p:cNvPr id="4" name="Picture 3" descr="intro_neurons_growthc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559" y="1650595"/>
            <a:ext cx="8256881" cy="3556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6019800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http://www.uni-leipzig.de/~pwm/web/?section=introduction&amp;page=neurons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ye-scapes-07.jpg"/>
          <p:cNvPicPr>
            <a:picLocks noChangeAspect="1"/>
          </p:cNvPicPr>
          <p:nvPr/>
        </p:nvPicPr>
        <p:blipFill>
          <a:blip r:embed="rId3" cstate="print"/>
          <a:srcRect l="6316" t="3316" b="7158"/>
          <a:stretch>
            <a:fillRect/>
          </a:stretch>
        </p:blipFill>
        <p:spPr>
          <a:xfrm>
            <a:off x="1219200" y="228600"/>
            <a:ext cx="6781800" cy="6172200"/>
          </a:xfrm>
          <a:prstGeom prst="ellipse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457200" y="2209800"/>
            <a:ext cx="8153400" cy="2362200"/>
          </a:xfrm>
          <a:prstGeom prst="flowChartAlternateProcess">
            <a:avLst/>
          </a:prstGeom>
          <a:solidFill>
            <a:srgbClr val="002060"/>
          </a:solidFill>
          <a:ln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To date, there isn’t a lot of information about  FRMD7’s roles in the cell. We need to gain a better understanding of its normal functions and interactions.</a:t>
            </a:r>
            <a:endParaRPr lang="en-US" sz="2600" b="1" dirty="0"/>
          </a:p>
        </p:txBody>
      </p:sp>
      <p:sp>
        <p:nvSpPr>
          <p:cNvPr id="6" name="Rectangle 5"/>
          <p:cNvSpPr/>
          <p:nvPr/>
        </p:nvSpPr>
        <p:spPr>
          <a:xfrm>
            <a:off x="5410200" y="624393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http://www.nuacco.com/2007/12/27/beauty-is-in-the-eye-of-the-beholder/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1057</TotalTime>
  <Words>734</Words>
  <Application>Microsoft Office PowerPoint</Application>
  <PresentationFormat>On-screen Show (4:3)</PresentationFormat>
  <Paragraphs>218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Congenital       X-linked nystagmus and FRMD7</vt:lpstr>
      <vt:lpstr>What is Nystagmus?</vt:lpstr>
      <vt:lpstr>Symptoms and Treatment</vt:lpstr>
      <vt:lpstr>Tricky Genes</vt:lpstr>
      <vt:lpstr>FRMD7</vt:lpstr>
      <vt:lpstr>Slide 6</vt:lpstr>
      <vt:lpstr>Slide 7</vt:lpstr>
      <vt:lpstr>Growth Cone</vt:lpstr>
      <vt:lpstr>Slide 9</vt:lpstr>
      <vt:lpstr>Slide 10</vt:lpstr>
      <vt:lpstr>Slide 11</vt:lpstr>
      <vt:lpstr>Slide 12</vt:lpstr>
      <vt:lpstr>Slide 13</vt:lpstr>
      <vt:lpstr>Slide 14</vt:lpstr>
      <vt:lpstr>Hypothesis</vt:lpstr>
      <vt:lpstr>Mouse Model</vt:lpstr>
      <vt:lpstr>Experiment 1</vt:lpstr>
      <vt:lpstr>Expected Results</vt:lpstr>
      <vt:lpstr>Slide 19</vt:lpstr>
      <vt:lpstr>Hypothesis</vt:lpstr>
      <vt:lpstr>Experiment 2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Expected Results</vt:lpstr>
      <vt:lpstr>Summary</vt:lpstr>
      <vt:lpstr>Future Directions</vt:lpstr>
      <vt:lpstr>References</vt:lpstr>
      <vt:lpstr>References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X-linked nystagmus</dc:title>
  <dc:creator>Kristen</dc:creator>
  <cp:lastModifiedBy>Kristen</cp:lastModifiedBy>
  <cp:revision>107</cp:revision>
  <dcterms:created xsi:type="dcterms:W3CDTF">2012-05-02T20:42:43Z</dcterms:created>
  <dcterms:modified xsi:type="dcterms:W3CDTF">2012-05-12T03:34:11Z</dcterms:modified>
</cp:coreProperties>
</file>